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2e1585c12eb421b" /><Relationship Type="http://schemas.openxmlformats.org/officeDocument/2006/relationships/extended-properties" Target="/docProps/app.xml" Id="Raf97834bb3324589" /><Relationship Type="http://schemas.openxmlformats.org/officeDocument/2006/relationships/officeDocument" Target="/ppt/presentation.xml" Id="R0eed243fac8241ef" /></Relationships>
</file>

<file path=ppt/presentation.xml><?xml version="1.0" encoding="utf-8"?>
<p:presentation xmlns:p="http://schemas.openxmlformats.org/presentationml/2006/main">
  <p:sldMasterIdLst>
    <p:sldMasterId xmlns:r="http://schemas.openxmlformats.org/officeDocument/2006/relationships" id="2147483648" r:id="Rf7b1ada186644002"/>
  </p:sldMasterIdLst>
  <p:notesMasterIdLst>
    <p:notesMasterId xmlns:r="http://schemas.openxmlformats.org/officeDocument/2006/relationships" r:id="Rd31fc9931aaf4fad"/>
  </p:notesMasterIdLst>
  <p:sldIdLst>
    <p:sldId xmlns:r="http://schemas.openxmlformats.org/officeDocument/2006/relationships" id="256" r:id="R6100a785a22a41de"/>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9e7a65be4a74de1" /><Relationship Type="http://schemas.openxmlformats.org/officeDocument/2006/relationships/slideMaster" Target="/ppt/slideMasters/slideMaster1.xml" Id="Rf7b1ada186644002" /><Relationship Type="http://schemas.openxmlformats.org/officeDocument/2006/relationships/notesMaster" Target="/ppt/notesMasters/notesMaster1.xml" Id="Rd31fc9931aaf4fad" /><Relationship Type="http://schemas.openxmlformats.org/officeDocument/2006/relationships/presProps" Target="/ppt/presProps.xml" Id="R2c94ddb9b7d0461d" /><Relationship Type="http://schemas.openxmlformats.org/officeDocument/2006/relationships/tableStyles" Target="/ppt/tableStyles.xml" Id="R172b46c2a5884692" /><Relationship Type="http://schemas.openxmlformats.org/officeDocument/2006/relationships/slide" Target="/ppt/slides/slide1.xml" Id="R6100a785a22a41de"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01c5289aa6d4aa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123a4055a04456f" /><Relationship Type="http://schemas.openxmlformats.org/officeDocument/2006/relationships/notesMaster" Target="/ppt/notesMasters/notesMaster1.xml" Id="Rbde6032a97c9411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bridge-chart-excel guide, template 5.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Blue analysis.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b63857950e448a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9c125ce1c7c94424" /><Relationship Type="http://schemas.openxmlformats.org/officeDocument/2006/relationships/slideLayout" Target="/ppt/slideLayouts/slideLayout1.xml" Id="R05c62f9efa6149a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5c62f9efa6149a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29d7da1d94d474e" /><Relationship Type="http://schemas.openxmlformats.org/officeDocument/2006/relationships/notesSlide" Target="/ppt/notesSlides/notesSlide1.xml" Id="R4c8a205ab0d244d8" /></Relationships>
</file>

<file path=ppt/slides/slide1.xml><?xml version="1.0" encoding="utf-8"?>
<p:sld xmlns:p="http://schemas.openxmlformats.org/presentationml/2006/main">
  <p:cSld>
    <p:bg>
      <p:bgPr>
        <a:solidFill xmlns:a="http://schemas.openxmlformats.org/drawingml/2006/main">
          <a:srgbClr val="F0F6FC"/>
        </a:solidFill>
      </p:bgPr>
    </p:bg>
    <p:spTree>
      <p:nvGrpSpPr>
        <p:cNvPr id="1" name=""/>
        <p:cNvGrpSpPr/>
        <p:nvPr/>
      </p:nvGrpSpPr>
      <p:grpSpPr>
        <a:xfrm xmlns:a="http://schemas.openxmlformats.org/drawingml/2006/main"/>
      </p:grpSpPr>
      <p:sp>
        <p:nvSpPr>
          <p:cNvPr id="27" name="">
            <a:extLst xmlns:a="http://schemas.openxmlformats.org/drawingml/2006/main">
              <a:ext uri="{FF2B5EF4-FFF2-40B4-BE49-F238E27FC236}">
                <a16:creationId xmlns:a16="http://schemas.microsoft.com/office/drawing/2014/main" id="{15751100-E140-407B-B90C-6C591DC4E7AD}"/>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142D4D"/>
                </a:solidFill>
                <a:latin typeface="Helvetica Neue"/>
                <a:ea typeface="Helvetica Neue"/>
                <a:cs typeface="Helvetica Neue"/>
              </a:defRPr>
            </a:pPr>
            <a:r>
              <a:rPr sz="3300" b="1">
                <a:solidFill>
                  <a:srgbClr val="142D4D"/>
                </a:solidFill>
                <a:latin typeface="Helvetica Neue"/>
                <a:ea typeface="Helvetica Neue"/>
                <a:cs typeface="Helvetica Neue"/>
              </a:rPr>
              <a:t>Margin bridge</a:t>
            </a:r>
          </a:p>
        </p:txBody>
      </p:sp>
      <p:sp>
        <p:nvSpPr>
          <p:cNvPr id="2" name="">
            <a:extLst xmlns:a="http://schemas.openxmlformats.org/drawingml/2006/main">
              <a:ext uri="{FF2B5EF4-FFF2-40B4-BE49-F238E27FC236}">
                <a16:creationId xmlns:a16="http://schemas.microsoft.com/office/drawing/2014/main" id="{6B0CB78E-52F8-4074-AAC0-751329F20B04}"/>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97E95"/>
                </a:solidFill>
                <a:latin typeface="Helvetica Neue"/>
                <a:ea typeface="Helvetica Neue"/>
                <a:cs typeface="Helvetica Neue"/>
              </a:defRPr>
            </a:pPr>
            <a:r>
              <a:rPr sz="1800" b="0">
                <a:solidFill>
                  <a:srgbClr val="697E95"/>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76FF4D1F-A455-4064-BEA3-D1F4768FBE65}"/>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CFDFEF"/>
            </a:solidFill>
          </a:ln>
        </p:spPr>
      </p:sp>
      <p:sp>
        <p:nvSpPr>
          <p:cNvPr id="4" name="">
            <a:extLst xmlns:a="http://schemas.openxmlformats.org/drawingml/2006/main">
              <a:ext uri="{FF2B5EF4-FFF2-40B4-BE49-F238E27FC236}">
                <a16:creationId xmlns:a16="http://schemas.microsoft.com/office/drawing/2014/main" id="{2D4B2F94-A03B-4AFE-A5D5-DD1F35C98F80}"/>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5" name="">
            <a:extLst xmlns:a="http://schemas.openxmlformats.org/drawingml/2006/main">
              <a:ext uri="{FF2B5EF4-FFF2-40B4-BE49-F238E27FC236}">
                <a16:creationId xmlns:a16="http://schemas.microsoft.com/office/drawing/2014/main" id="{E483DC73-72AC-487B-AEBC-A5404DE1E867}"/>
              </a:ext>
            </a:extLst>
          </p:cNvPr>
          <p:cNvSpPr>
            <a:spLocks xmlns:a="http://schemas.openxmlformats.org/drawingml/2006/main" noGrp="1"/>
          </p:cNvSpPr>
          <p:nvPr/>
        </p:nvSpPr>
        <p:spPr>
          <a:xfrm xmlns:a="http://schemas.openxmlformats.org/drawingml/2006/main">
            <a:off x="1081430" y="3114081"/>
            <a:ext cx="1250899" cy="2124669"/>
          </a:xfrm>
          <a:prstGeom xmlns:a="http://schemas.openxmlformats.org/drawingml/2006/main" prst="rect">
            <a:avLst/>
          </a:prstGeom>
          <a:solidFill xmlns:a="http://schemas.openxmlformats.org/drawingml/2006/main">
            <a:srgbClr val="142D4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6C3ED13B-C9B8-4B78-A753-2C5F2B4FB859}"/>
              </a:ext>
            </a:extLst>
          </p:cNvPr>
          <p:cNvSpPr>
            <a:spLocks xmlns:a="http://schemas.openxmlformats.org/drawingml/2006/main" noGrp="1"/>
          </p:cNvSpPr>
          <p:nvPr/>
        </p:nvSpPr>
        <p:spPr>
          <a:xfrm xmlns:a="http://schemas.openxmlformats.org/drawingml/2006/main">
            <a:off x="909980" y="2752131"/>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20%</a:t>
            </a:r>
          </a:p>
        </p:txBody>
      </p:sp>
      <p:sp>
        <p:nvSpPr>
          <p:cNvPr id="7" name="">
            <a:extLst xmlns:a="http://schemas.openxmlformats.org/drawingml/2006/main">
              <a:ext uri="{FF2B5EF4-FFF2-40B4-BE49-F238E27FC236}">
                <a16:creationId xmlns:a16="http://schemas.microsoft.com/office/drawing/2014/main" id="{BBF5300C-C1B0-4062-9C47-4F97AC4B78CE}"/>
              </a:ext>
            </a:extLst>
          </p:cNvPr>
          <p:cNvSpPr>
            <a:spLocks xmlns:a="http://schemas.openxmlformats.org/drawingml/2006/main" noGrp="1"/>
          </p:cNvSpPr>
          <p:nvPr/>
        </p:nvSpPr>
        <p:spPr>
          <a:xfrm xmlns:a="http://schemas.openxmlformats.org/drawingml/2006/main">
            <a:off x="79568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Prior margin</a:t>
            </a:r>
          </a:p>
        </p:txBody>
      </p:sp>
      <p:sp>
        <p:nvSpPr>
          <p:cNvPr id="8" name="">
            <a:extLst xmlns:a="http://schemas.openxmlformats.org/drawingml/2006/main">
              <a:ext uri="{FF2B5EF4-FFF2-40B4-BE49-F238E27FC236}">
                <a16:creationId xmlns:a16="http://schemas.microsoft.com/office/drawing/2014/main" id="{14761876-B944-4F06-B601-4A995F787F21}"/>
              </a:ext>
            </a:extLst>
          </p:cNvPr>
          <p:cNvSpPr>
            <a:spLocks xmlns:a="http://schemas.openxmlformats.org/drawingml/2006/main" noGrp="1"/>
          </p:cNvSpPr>
          <p:nvPr/>
        </p:nvSpPr>
        <p:spPr>
          <a:xfrm xmlns:a="http://schemas.openxmlformats.org/drawingml/2006/main">
            <a:off x="2332330" y="3114081"/>
            <a:ext cx="943661"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9" name="">
            <a:extLst xmlns:a="http://schemas.openxmlformats.org/drawingml/2006/main">
              <a:ext uri="{FF2B5EF4-FFF2-40B4-BE49-F238E27FC236}">
                <a16:creationId xmlns:a16="http://schemas.microsoft.com/office/drawing/2014/main" id="{C0031601-4C23-455E-BBE0-3D17657EF486}"/>
              </a:ext>
            </a:extLst>
          </p:cNvPr>
          <p:cNvSpPr>
            <a:spLocks xmlns:a="http://schemas.openxmlformats.org/drawingml/2006/main" noGrp="1"/>
          </p:cNvSpPr>
          <p:nvPr/>
        </p:nvSpPr>
        <p:spPr>
          <a:xfrm xmlns:a="http://schemas.openxmlformats.org/drawingml/2006/main">
            <a:off x="3275990" y="2795380"/>
            <a:ext cx="1250899" cy="318700"/>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9F7BA489-E6B5-4C44-A660-492DDDAA030C}"/>
              </a:ext>
            </a:extLst>
          </p:cNvPr>
          <p:cNvSpPr>
            <a:spLocks xmlns:a="http://schemas.openxmlformats.org/drawingml/2006/main" noGrp="1"/>
          </p:cNvSpPr>
          <p:nvPr/>
        </p:nvSpPr>
        <p:spPr>
          <a:xfrm xmlns:a="http://schemas.openxmlformats.org/drawingml/2006/main">
            <a:off x="3104540" y="243343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+3pp</a:t>
            </a:r>
          </a:p>
        </p:txBody>
      </p:sp>
      <p:sp>
        <p:nvSpPr>
          <p:cNvPr id="11" name="">
            <a:extLst xmlns:a="http://schemas.openxmlformats.org/drawingml/2006/main">
              <a:ext uri="{FF2B5EF4-FFF2-40B4-BE49-F238E27FC236}">
                <a16:creationId xmlns:a16="http://schemas.microsoft.com/office/drawing/2014/main" id="{D5C1F417-E865-4D7C-A714-C7E6E1AF3849}"/>
              </a:ext>
            </a:extLst>
          </p:cNvPr>
          <p:cNvSpPr>
            <a:spLocks xmlns:a="http://schemas.openxmlformats.org/drawingml/2006/main" noGrp="1"/>
          </p:cNvSpPr>
          <p:nvPr/>
        </p:nvSpPr>
        <p:spPr>
          <a:xfrm xmlns:a="http://schemas.openxmlformats.org/drawingml/2006/main">
            <a:off x="299024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Price</a:t>
            </a:r>
          </a:p>
        </p:txBody>
      </p:sp>
      <p:sp>
        <p:nvSpPr>
          <p:cNvPr id="12" name="">
            <a:extLst xmlns:a="http://schemas.openxmlformats.org/drawingml/2006/main">
              <a:ext uri="{FF2B5EF4-FFF2-40B4-BE49-F238E27FC236}">
                <a16:creationId xmlns:a16="http://schemas.microsoft.com/office/drawing/2014/main" id="{4976DB79-D4CB-487F-BA5F-38BB3DDA6227}"/>
              </a:ext>
            </a:extLst>
          </p:cNvPr>
          <p:cNvSpPr>
            <a:spLocks xmlns:a="http://schemas.openxmlformats.org/drawingml/2006/main" noGrp="1"/>
          </p:cNvSpPr>
          <p:nvPr/>
        </p:nvSpPr>
        <p:spPr>
          <a:xfrm xmlns:a="http://schemas.openxmlformats.org/drawingml/2006/main">
            <a:off x="4526890" y="2795380"/>
            <a:ext cx="943661"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13" name="">
            <a:extLst xmlns:a="http://schemas.openxmlformats.org/drawingml/2006/main">
              <a:ext uri="{FF2B5EF4-FFF2-40B4-BE49-F238E27FC236}">
                <a16:creationId xmlns:a16="http://schemas.microsoft.com/office/drawing/2014/main" id="{5E51ECAE-3609-43CE-9C28-93DBBB337AA9}"/>
              </a:ext>
            </a:extLst>
          </p:cNvPr>
          <p:cNvSpPr>
            <a:spLocks xmlns:a="http://schemas.openxmlformats.org/drawingml/2006/main" noGrp="1"/>
          </p:cNvSpPr>
          <p:nvPr/>
        </p:nvSpPr>
        <p:spPr>
          <a:xfrm xmlns:a="http://schemas.openxmlformats.org/drawingml/2006/main">
            <a:off x="5470550" y="2795380"/>
            <a:ext cx="1250899" cy="212467"/>
          </a:xfrm>
          <a:prstGeom xmlns:a="http://schemas.openxmlformats.org/drawingml/2006/main" prst="rect">
            <a:avLst/>
          </a:prstGeom>
          <a:solidFill xmlns:a="http://schemas.openxmlformats.org/drawingml/2006/main">
            <a:srgbClr val="BA7C59"/>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5BCB2F4C-F316-4898-9665-18122C2E1CFE}"/>
              </a:ext>
            </a:extLst>
          </p:cNvPr>
          <p:cNvSpPr>
            <a:spLocks xmlns:a="http://schemas.openxmlformats.org/drawingml/2006/main" noGrp="1"/>
          </p:cNvSpPr>
          <p:nvPr/>
        </p:nvSpPr>
        <p:spPr>
          <a:xfrm xmlns:a="http://schemas.openxmlformats.org/drawingml/2006/main">
            <a:off x="5299100" y="2433430"/>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-2pp</a:t>
            </a:r>
          </a:p>
        </p:txBody>
      </p:sp>
      <p:sp>
        <p:nvSpPr>
          <p:cNvPr id="15" name="">
            <a:extLst xmlns:a="http://schemas.openxmlformats.org/drawingml/2006/main">
              <a:ext uri="{FF2B5EF4-FFF2-40B4-BE49-F238E27FC236}">
                <a16:creationId xmlns:a16="http://schemas.microsoft.com/office/drawing/2014/main" id="{220CD187-66CA-4B5E-91FF-442362B1885F}"/>
              </a:ext>
            </a:extLst>
          </p:cNvPr>
          <p:cNvSpPr>
            <a:spLocks xmlns:a="http://schemas.openxmlformats.org/drawingml/2006/main" noGrp="1"/>
          </p:cNvSpPr>
          <p:nvPr/>
        </p:nvSpPr>
        <p:spPr>
          <a:xfrm xmlns:a="http://schemas.openxmlformats.org/drawingml/2006/main">
            <a:off x="518480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Input cost</a:t>
            </a:r>
          </a:p>
        </p:txBody>
      </p:sp>
      <p:sp>
        <p:nvSpPr>
          <p:cNvPr id="16" name="">
            <a:extLst xmlns:a="http://schemas.openxmlformats.org/drawingml/2006/main">
              <a:ext uri="{FF2B5EF4-FFF2-40B4-BE49-F238E27FC236}">
                <a16:creationId xmlns:a16="http://schemas.microsoft.com/office/drawing/2014/main" id="{2C8CD59B-2192-40F4-ADEE-0B7448A4F197}"/>
              </a:ext>
            </a:extLst>
          </p:cNvPr>
          <p:cNvSpPr>
            <a:spLocks xmlns:a="http://schemas.openxmlformats.org/drawingml/2006/main" noGrp="1"/>
          </p:cNvSpPr>
          <p:nvPr/>
        </p:nvSpPr>
        <p:spPr>
          <a:xfrm xmlns:a="http://schemas.openxmlformats.org/drawingml/2006/main">
            <a:off x="6721450" y="3007847"/>
            <a:ext cx="943661"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17" name="">
            <a:extLst xmlns:a="http://schemas.openxmlformats.org/drawingml/2006/main">
              <a:ext uri="{FF2B5EF4-FFF2-40B4-BE49-F238E27FC236}">
                <a16:creationId xmlns:a16="http://schemas.microsoft.com/office/drawing/2014/main" id="{73AC6B43-AE9F-404E-A2D4-63A736AE0411}"/>
              </a:ext>
            </a:extLst>
          </p:cNvPr>
          <p:cNvSpPr>
            <a:spLocks xmlns:a="http://schemas.openxmlformats.org/drawingml/2006/main" noGrp="1"/>
          </p:cNvSpPr>
          <p:nvPr/>
        </p:nvSpPr>
        <p:spPr>
          <a:xfrm xmlns:a="http://schemas.openxmlformats.org/drawingml/2006/main">
            <a:off x="7665110" y="2901614"/>
            <a:ext cx="1250899" cy="106233"/>
          </a:xfrm>
          <a:prstGeom xmlns:a="http://schemas.openxmlformats.org/drawingml/2006/main" prst="rect">
            <a:avLst/>
          </a:prstGeom>
          <a:solidFill xmlns:a="http://schemas.openxmlformats.org/drawingml/2006/main">
            <a:srgbClr val="3975BB"/>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38378A01-B53A-4C06-9014-307CC55A2C72}"/>
              </a:ext>
            </a:extLst>
          </p:cNvPr>
          <p:cNvSpPr>
            <a:spLocks xmlns:a="http://schemas.openxmlformats.org/drawingml/2006/main" noGrp="1"/>
          </p:cNvSpPr>
          <p:nvPr/>
        </p:nvSpPr>
        <p:spPr>
          <a:xfrm xmlns:a="http://schemas.openxmlformats.org/drawingml/2006/main">
            <a:off x="7493660" y="2539664"/>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+1pp</a:t>
            </a:r>
          </a:p>
        </p:txBody>
      </p:sp>
      <p:sp>
        <p:nvSpPr>
          <p:cNvPr id="19" name="">
            <a:extLst xmlns:a="http://schemas.openxmlformats.org/drawingml/2006/main">
              <a:ext uri="{FF2B5EF4-FFF2-40B4-BE49-F238E27FC236}">
                <a16:creationId xmlns:a16="http://schemas.microsoft.com/office/drawing/2014/main" id="{346ACCC5-8067-446C-8D45-E446358C53BC}"/>
              </a:ext>
            </a:extLst>
          </p:cNvPr>
          <p:cNvSpPr>
            <a:spLocks xmlns:a="http://schemas.openxmlformats.org/drawingml/2006/main" noGrp="1"/>
          </p:cNvSpPr>
          <p:nvPr/>
        </p:nvSpPr>
        <p:spPr>
          <a:xfrm xmlns:a="http://schemas.openxmlformats.org/drawingml/2006/main">
            <a:off x="737936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Mix</a:t>
            </a:r>
          </a:p>
        </p:txBody>
      </p:sp>
      <p:sp>
        <p:nvSpPr>
          <p:cNvPr id="20" name="">
            <a:extLst xmlns:a="http://schemas.openxmlformats.org/drawingml/2006/main">
              <a:ext uri="{FF2B5EF4-FFF2-40B4-BE49-F238E27FC236}">
                <a16:creationId xmlns:a16="http://schemas.microsoft.com/office/drawing/2014/main" id="{860C9FAE-2FF7-46AC-A0DA-361DA9594B03}"/>
              </a:ext>
            </a:extLst>
          </p:cNvPr>
          <p:cNvSpPr>
            <a:spLocks xmlns:a="http://schemas.openxmlformats.org/drawingml/2006/main" noGrp="1"/>
          </p:cNvSpPr>
          <p:nvPr/>
        </p:nvSpPr>
        <p:spPr>
          <a:xfrm xmlns:a="http://schemas.openxmlformats.org/drawingml/2006/main">
            <a:off x="8916010" y="2901614"/>
            <a:ext cx="943661" cy="0"/>
          </a:xfrm>
          <a:prstGeom xmlns:a="http://schemas.openxmlformats.org/drawingml/2006/main" prst="line">
            <a:avLst/>
          </a:prstGeom>
          <a:noFill xmlns:a="http://schemas.openxmlformats.org/drawingml/2006/main"/>
          <a:ln xmlns:a="http://schemas.openxmlformats.org/drawingml/2006/main" w="9525">
            <a:solidFill>
              <a:srgbClr val="697E95"/>
            </a:solidFill>
          </a:ln>
        </p:spPr>
      </p:sp>
      <p:sp>
        <p:nvSpPr>
          <p:cNvPr id="21" name="">
            <a:extLst xmlns:a="http://schemas.openxmlformats.org/drawingml/2006/main">
              <a:ext uri="{FF2B5EF4-FFF2-40B4-BE49-F238E27FC236}">
                <a16:creationId xmlns:a16="http://schemas.microsoft.com/office/drawing/2014/main" id="{A371A3CF-6583-4DA7-9952-9B40D0061195}"/>
              </a:ext>
            </a:extLst>
          </p:cNvPr>
          <p:cNvSpPr>
            <a:spLocks xmlns:a="http://schemas.openxmlformats.org/drawingml/2006/main" noGrp="1"/>
          </p:cNvSpPr>
          <p:nvPr/>
        </p:nvSpPr>
        <p:spPr>
          <a:xfrm xmlns:a="http://schemas.openxmlformats.org/drawingml/2006/main">
            <a:off x="9859670" y="2901614"/>
            <a:ext cx="1250899" cy="2337136"/>
          </a:xfrm>
          <a:prstGeom xmlns:a="http://schemas.openxmlformats.org/drawingml/2006/main" prst="rect">
            <a:avLst/>
          </a:prstGeom>
          <a:solidFill xmlns:a="http://schemas.openxmlformats.org/drawingml/2006/main">
            <a:srgbClr val="142D4D"/>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CAA42453-9AD2-4287-A4E1-7780B3262EEA}"/>
              </a:ext>
            </a:extLst>
          </p:cNvPr>
          <p:cNvSpPr>
            <a:spLocks xmlns:a="http://schemas.openxmlformats.org/drawingml/2006/main" noGrp="1"/>
          </p:cNvSpPr>
          <p:nvPr/>
        </p:nvSpPr>
        <p:spPr>
          <a:xfrm xmlns:a="http://schemas.openxmlformats.org/drawingml/2006/main">
            <a:off x="9688220" y="2539664"/>
            <a:ext cx="1593799"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142D4D"/>
                </a:solidFill>
                <a:latin typeface="Helvetica Neue"/>
                <a:ea typeface="Helvetica Neue"/>
                <a:cs typeface="Helvetica Neue"/>
              </a:defRPr>
            </a:pPr>
            <a:r>
              <a:rPr sz="1800" b="1">
                <a:solidFill>
                  <a:srgbClr val="142D4D"/>
                </a:solidFill>
                <a:latin typeface="Helvetica Neue"/>
                <a:ea typeface="Helvetica Neue"/>
                <a:cs typeface="Helvetica Neue"/>
              </a:rPr>
              <a:t>22%</a:t>
            </a:r>
          </a:p>
        </p:txBody>
      </p:sp>
      <p:sp>
        <p:nvSpPr>
          <p:cNvPr id="23" name="">
            <a:extLst xmlns:a="http://schemas.openxmlformats.org/drawingml/2006/main">
              <a:ext uri="{FF2B5EF4-FFF2-40B4-BE49-F238E27FC236}">
                <a16:creationId xmlns:a16="http://schemas.microsoft.com/office/drawing/2014/main" id="{12FF4F07-CFDE-478C-84BB-8CB9270B3974}"/>
              </a:ext>
            </a:extLst>
          </p:cNvPr>
          <p:cNvSpPr>
            <a:spLocks xmlns:a="http://schemas.openxmlformats.org/drawingml/2006/main" noGrp="1"/>
          </p:cNvSpPr>
          <p:nvPr/>
        </p:nvSpPr>
        <p:spPr>
          <a:xfrm xmlns:a="http://schemas.openxmlformats.org/drawingml/2006/main">
            <a:off x="9573920" y="5381625"/>
            <a:ext cx="1822399"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142D4D"/>
                </a:solidFill>
                <a:latin typeface="Helvetica Neue"/>
                <a:ea typeface="Helvetica Neue"/>
                <a:cs typeface="Helvetica Neue"/>
              </a:defRPr>
            </a:pPr>
            <a:r>
              <a:rPr sz="1500" b="0">
                <a:solidFill>
                  <a:srgbClr val="142D4D"/>
                </a:solidFill>
                <a:latin typeface="Helvetica Neue"/>
                <a:ea typeface="Helvetica Neue"/>
                <a:cs typeface="Helvetica Neue"/>
              </a:rPr>
              <a:t>Current</a:t>
            </a:r>
          </a:p>
        </p:txBody>
      </p:sp>
      <p:sp>
        <p:nvSpPr>
          <p:cNvPr id="24" name="">
            <a:extLst xmlns:a="http://schemas.openxmlformats.org/drawingml/2006/main">
              <a:ext uri="{FF2B5EF4-FFF2-40B4-BE49-F238E27FC236}">
                <a16:creationId xmlns:a16="http://schemas.microsoft.com/office/drawing/2014/main" id="{CCD4F00D-A099-4394-B956-CF3F9892BDA6}"/>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142D4D"/>
                </a:solidFill>
                <a:latin typeface="Helvetica Neue"/>
                <a:ea typeface="Helvetica Neue"/>
                <a:cs typeface="Helvetica Neue"/>
              </a:defRPr>
            </a:pPr>
            <a:r>
              <a:rPr sz="1950" b="1">
                <a:solidFill>
                  <a:srgbClr val="142D4D"/>
                </a:solidFill>
                <a:latin typeface="Helvetica Neue"/>
                <a:ea typeface="Helvetica Neue"/>
                <a:cs typeface="Helvetica Neue"/>
              </a:rPr>
              <a:t>Effects are percentage points using a common denominator</a:t>
            </a:r>
          </a:p>
        </p:txBody>
      </p:sp>
      <p:sp>
        <p:nvSpPr>
          <p:cNvPr id="25" name="">
            <a:extLst xmlns:a="http://schemas.openxmlformats.org/drawingml/2006/main">
              <a:ext uri="{FF2B5EF4-FFF2-40B4-BE49-F238E27FC236}">
                <a16:creationId xmlns:a16="http://schemas.microsoft.com/office/drawing/2014/main" id="{621F909F-73F6-480E-9576-52B9BD11CD9E}"/>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97E95"/>
                </a:solidFill>
                <a:latin typeface="Helvetica Neue"/>
                <a:ea typeface="Helvetica Neue"/>
                <a:cs typeface="Helvetica Neue"/>
              </a:defRPr>
            </a:pPr>
            <a:r>
              <a:rPr sz="1200" b="0">
                <a:solidFill>
                  <a:srgbClr val="697E95"/>
                </a:solidFill>
                <a:latin typeface="Helvetica Neue"/>
                <a:ea typeface="Helvetica Neue"/>
                <a:cs typeface="Helvetica Neue"/>
              </a:rPr>
              <a:t>Illustrative example. Replace assumptions and evidence before use.</a:t>
            </a:r>
          </a:p>
        </p:txBody>
      </p:sp>
      <p:sp>
        <p:nvSpPr>
          <p:cNvPr id="26" name="">
            <a:extLst xmlns:a="http://schemas.openxmlformats.org/drawingml/2006/main">
              <a:ext uri="{FF2B5EF4-FFF2-40B4-BE49-F238E27FC236}">
                <a16:creationId xmlns:a16="http://schemas.microsoft.com/office/drawing/2014/main" id="{F89EB792-3C9A-4E55-8CCA-BE33BD1BAA7C}"/>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142D4D"/>
                </a:solidFill>
                <a:latin typeface="Helvetica Neue"/>
                <a:ea typeface="Helvetica Neue"/>
                <a:cs typeface="Helvetica Neue"/>
              </a:defRPr>
            </a:pPr>
            <a:r>
              <a:rPr sz="1350" b="1">
                <a:solidFill>
                  <a:srgbClr val="142D4D"/>
                </a:solidFill>
                <a:latin typeface="Helvetica Neue"/>
                <a:ea typeface="Helvetica Neue"/>
                <a:cs typeface="Helvetica Neue"/>
              </a:rPr>
              <a:t>oria.one</a:t>
            </a:r>
          </a:p>
        </p:txBody>
      </p:sp>
    </p:spTree>
    <p:extLst>
      <p:ext uri="{BB962C8B-B14F-4D97-AF65-F5344CB8AC3E}">
        <p14:creationId xmlns:p14="http://schemas.microsoft.com/office/powerpoint/2010/main" val="77922533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2026-09-08T22:27:09.9540000Z</dcterms:created>
  <dcterms:modified xsi:type="dcterms:W3CDTF">2026-09-08T22:27:09.9540000Z</dcterms:modified>
</coreProperties>
</file>