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0c57c2f949304004" /><Relationship Type="http://schemas.openxmlformats.org/officeDocument/2006/relationships/extended-properties" Target="/docProps/app.xml" Id="R6982b6424a0249f1" /><Relationship Type="http://schemas.openxmlformats.org/officeDocument/2006/relationships/officeDocument" Target="/ppt/presentation.xml" Id="R2fe00637e7154b6a" /></Relationships>
</file>

<file path=ppt/presentation.xml><?xml version="1.0" encoding="utf-8"?>
<p:presentation xmlns:p="http://schemas.openxmlformats.org/presentationml/2006/main">
  <p:sldMasterIdLst>
    <p:sldMasterId xmlns:r="http://schemas.openxmlformats.org/officeDocument/2006/relationships" id="2147483648" r:id="R5e551e9fc833420a"/>
  </p:sldMasterIdLst>
  <p:notesMasterIdLst>
    <p:notesMasterId xmlns:r="http://schemas.openxmlformats.org/officeDocument/2006/relationships" r:id="Rb9b34419f00d40ef"/>
  </p:notesMasterIdLst>
  <p:sldIdLst>
    <p:sldId xmlns:r="http://schemas.openxmlformats.org/officeDocument/2006/relationships" id="256" r:id="R6d626a0575bb43ff"/>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7f29d256a74b4942" /><Relationship Type="http://schemas.openxmlformats.org/officeDocument/2006/relationships/slideMaster" Target="/ppt/slideMasters/slideMaster1.xml" Id="R5e551e9fc833420a" /><Relationship Type="http://schemas.openxmlformats.org/officeDocument/2006/relationships/notesMaster" Target="/ppt/notesMasters/notesMaster1.xml" Id="Rb9b34419f00d40ef" /><Relationship Type="http://schemas.openxmlformats.org/officeDocument/2006/relationships/presProps" Target="/ppt/presProps.xml" Id="R8644091e58744cce" /><Relationship Type="http://schemas.openxmlformats.org/officeDocument/2006/relationships/tableStyles" Target="/ppt/tableStyles.xml" Id="R4ab359cd0ede40f8" /><Relationship Type="http://schemas.openxmlformats.org/officeDocument/2006/relationships/slide" Target="/ppt/slides/slide1.xml" Id="R6d626a0575bb43ff"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b7d5593e16fd4892"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a508b579981140d6" /><Relationship Type="http://schemas.openxmlformats.org/officeDocument/2006/relationships/notesMaster" Target="/ppt/notesMasters/notesMaster1.xml" Id="R94414fe307e64869"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bridge-chart-excel guide, template 3.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Warm studio.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1cc8fe4a905e4813"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1a323cebe8744ff2" /><Relationship Type="http://schemas.openxmlformats.org/officeDocument/2006/relationships/slideLayout" Target="/ppt/slideLayouts/slideLayout1.xml" Id="R8a2ac7fd4c1345e3"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8a2ac7fd4c1345e3"/>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86e61f2a1d8a4121" /><Relationship Type="http://schemas.openxmlformats.org/officeDocument/2006/relationships/notesSlide" Target="/ppt/notesSlides/notesSlide1.xml" Id="R720615c96e564944" /></Relationships>
</file>

<file path=ppt/slides/slide1.xml><?xml version="1.0" encoding="utf-8"?>
<p:sld xmlns:p="http://schemas.openxmlformats.org/presentationml/2006/main">
  <p:cSld>
    <p:bg>
      <p:bgPr>
        <a:solidFill xmlns:a="http://schemas.openxmlformats.org/drawingml/2006/main">
          <a:srgbClr val="FFF6E9"/>
        </a:solidFill>
      </p:bgPr>
    </p:bg>
    <p:spTree>
      <p:nvGrpSpPr>
        <p:cNvPr id="1" name=""/>
        <p:cNvGrpSpPr/>
        <p:nvPr/>
      </p:nvGrpSpPr>
      <p:grpSpPr>
        <a:xfrm xmlns:a="http://schemas.openxmlformats.org/drawingml/2006/main"/>
      </p:grpSpPr>
      <p:sp>
        <p:nvSpPr>
          <p:cNvPr id="27" name="">
            <a:extLst xmlns:a="http://schemas.openxmlformats.org/drawingml/2006/main">
              <a:ext uri="{FF2B5EF4-FFF2-40B4-BE49-F238E27FC236}">
                <a16:creationId xmlns:a16="http://schemas.microsoft.com/office/drawing/2014/main" id="{0429744F-4CB7-472D-A46D-F795040B05AB}"/>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402A1D"/>
                </a:solidFill>
                <a:latin typeface="Helvetica Neue"/>
                <a:ea typeface="Helvetica Neue"/>
                <a:cs typeface="Helvetica Neue"/>
              </a:defRPr>
            </a:pPr>
            <a:r>
              <a:rPr sz="3300" b="1">
                <a:solidFill>
                  <a:srgbClr val="402A1D"/>
                </a:solidFill>
                <a:latin typeface="Helvetica Neue"/>
                <a:ea typeface="Helvetica Neue"/>
                <a:cs typeface="Helvetica Neue"/>
              </a:rPr>
              <a:t>Price/volume/mix</a:t>
            </a:r>
          </a:p>
        </p:txBody>
      </p:sp>
      <p:sp>
        <p:nvSpPr>
          <p:cNvPr id="2" name="">
            <a:extLst xmlns:a="http://schemas.openxmlformats.org/drawingml/2006/main">
              <a:ext uri="{FF2B5EF4-FFF2-40B4-BE49-F238E27FC236}">
                <a16:creationId xmlns:a16="http://schemas.microsoft.com/office/drawing/2014/main" id="{33272E0E-4CFF-4AEE-882B-D4614A32A008}"/>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866A58"/>
                </a:solidFill>
                <a:latin typeface="Helvetica Neue"/>
                <a:ea typeface="Helvetica Neue"/>
                <a:cs typeface="Helvetica Neue"/>
              </a:defRPr>
            </a:pPr>
            <a:r>
              <a:rPr sz="1800" b="0">
                <a:solidFill>
                  <a:srgbClr val="866A58"/>
                </a:solidFill>
                <a:latin typeface="Helvetica Neue"/>
                <a:ea typeface="Helvetica Neue"/>
                <a:cs typeface="Helvetica Neue"/>
              </a:rPr>
              <a:t>Worked slide template for an Excel-based analysis</a:t>
            </a:r>
          </a:p>
        </p:txBody>
      </p:sp>
      <p:sp>
        <p:nvSpPr>
          <p:cNvPr id="3" name="">
            <a:extLst xmlns:a="http://schemas.openxmlformats.org/drawingml/2006/main">
              <a:ext uri="{FF2B5EF4-FFF2-40B4-BE49-F238E27FC236}">
                <a16:creationId xmlns:a16="http://schemas.microsoft.com/office/drawing/2014/main" id="{86DB17D4-7C32-4FBB-BCFF-7713CF9C13CA}"/>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F2D7B7"/>
            </a:solidFill>
          </a:ln>
        </p:spPr>
      </p:sp>
      <p:sp>
        <p:nvSpPr>
          <p:cNvPr id="4" name="">
            <a:extLst xmlns:a="http://schemas.openxmlformats.org/drawingml/2006/main">
              <a:ext uri="{FF2B5EF4-FFF2-40B4-BE49-F238E27FC236}">
                <a16:creationId xmlns:a16="http://schemas.microsoft.com/office/drawing/2014/main" id="{FF346FE2-59C8-448B-8416-68A100F91D1D}"/>
              </a:ext>
            </a:extLst>
          </p:cNvPr>
          <p:cNvSpPr>
            <a:spLocks xmlns:a="http://schemas.openxmlformats.org/drawingml/2006/main" noGrp="1"/>
          </p:cNvSpPr>
          <p:nvPr/>
        </p:nvSpPr>
        <p:spPr>
          <a:xfrm xmlns:a="http://schemas.openxmlformats.org/drawingml/2006/main">
            <a:off x="609600" y="5238750"/>
            <a:ext cx="10972800" cy="0"/>
          </a:xfrm>
          <a:prstGeom xmlns:a="http://schemas.openxmlformats.org/drawingml/2006/main" prst="line">
            <a:avLst/>
          </a:prstGeom>
          <a:noFill xmlns:a="http://schemas.openxmlformats.org/drawingml/2006/main"/>
          <a:ln xmlns:a="http://schemas.openxmlformats.org/drawingml/2006/main" w="9525">
            <a:solidFill>
              <a:srgbClr val="866A58"/>
            </a:solidFill>
          </a:ln>
        </p:spPr>
      </p:sp>
      <p:sp>
        <p:nvSpPr>
          <p:cNvPr id="5" name="">
            <a:extLst xmlns:a="http://schemas.openxmlformats.org/drawingml/2006/main">
              <a:ext uri="{FF2B5EF4-FFF2-40B4-BE49-F238E27FC236}">
                <a16:creationId xmlns:a16="http://schemas.microsoft.com/office/drawing/2014/main" id="{69CADA89-0A66-4773-85C0-E4CD6683495B}"/>
              </a:ext>
            </a:extLst>
          </p:cNvPr>
          <p:cNvSpPr>
            <a:spLocks xmlns:a="http://schemas.openxmlformats.org/drawingml/2006/main" noGrp="1"/>
          </p:cNvSpPr>
          <p:nvPr/>
        </p:nvSpPr>
        <p:spPr>
          <a:xfrm xmlns:a="http://schemas.openxmlformats.org/drawingml/2006/main">
            <a:off x="1081430" y="3168098"/>
            <a:ext cx="1250899" cy="2070652"/>
          </a:xfrm>
          <a:prstGeom xmlns:a="http://schemas.openxmlformats.org/drawingml/2006/main" prst="rect">
            <a:avLst/>
          </a:prstGeom>
          <a:solidFill xmlns:a="http://schemas.openxmlformats.org/drawingml/2006/main">
            <a:srgbClr val="402A1D"/>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9400A8B5-8B7C-460F-8E9D-0BBBDC6AAEFD}"/>
              </a:ext>
            </a:extLst>
          </p:cNvPr>
          <p:cNvSpPr>
            <a:spLocks xmlns:a="http://schemas.openxmlformats.org/drawingml/2006/main" noGrp="1"/>
          </p:cNvSpPr>
          <p:nvPr/>
        </p:nvSpPr>
        <p:spPr>
          <a:xfrm xmlns:a="http://schemas.openxmlformats.org/drawingml/2006/main">
            <a:off x="909980" y="2806148"/>
            <a:ext cx="1593799"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402A1D"/>
                </a:solidFill>
                <a:latin typeface="Helvetica Neue"/>
                <a:ea typeface="Helvetica Neue"/>
                <a:cs typeface="Helvetica Neue"/>
              </a:defRPr>
            </a:pPr>
            <a:r>
              <a:rPr sz="1800" b="1">
                <a:solidFill>
                  <a:srgbClr val="402A1D"/>
                </a:solidFill>
                <a:latin typeface="Helvetica Neue"/>
                <a:ea typeface="Helvetica Neue"/>
                <a:cs typeface="Helvetica Neue"/>
              </a:rPr>
              <a:t>100m</a:t>
            </a:r>
          </a:p>
        </p:txBody>
      </p:sp>
      <p:sp>
        <p:nvSpPr>
          <p:cNvPr id="7" name="">
            <a:extLst xmlns:a="http://schemas.openxmlformats.org/drawingml/2006/main">
              <a:ext uri="{FF2B5EF4-FFF2-40B4-BE49-F238E27FC236}">
                <a16:creationId xmlns:a16="http://schemas.microsoft.com/office/drawing/2014/main" id="{C23E7B07-5095-43BF-868F-B796B70BBC62}"/>
              </a:ext>
            </a:extLst>
          </p:cNvPr>
          <p:cNvSpPr>
            <a:spLocks xmlns:a="http://schemas.openxmlformats.org/drawingml/2006/main" noGrp="1"/>
          </p:cNvSpPr>
          <p:nvPr/>
        </p:nvSpPr>
        <p:spPr>
          <a:xfrm xmlns:a="http://schemas.openxmlformats.org/drawingml/2006/main">
            <a:off x="795680" y="5381625"/>
            <a:ext cx="1822399"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402A1D"/>
                </a:solidFill>
                <a:latin typeface="Helvetica Neue"/>
                <a:ea typeface="Helvetica Neue"/>
                <a:cs typeface="Helvetica Neue"/>
              </a:defRPr>
            </a:pPr>
            <a:r>
              <a:rPr sz="1500" b="0">
                <a:solidFill>
                  <a:srgbClr val="402A1D"/>
                </a:solidFill>
                <a:latin typeface="Helvetica Neue"/>
                <a:ea typeface="Helvetica Neue"/>
                <a:cs typeface="Helvetica Neue"/>
              </a:rPr>
              <a:t>Prior sales</a:t>
            </a:r>
          </a:p>
        </p:txBody>
      </p:sp>
      <p:sp>
        <p:nvSpPr>
          <p:cNvPr id="8" name="">
            <a:extLst xmlns:a="http://schemas.openxmlformats.org/drawingml/2006/main">
              <a:ext uri="{FF2B5EF4-FFF2-40B4-BE49-F238E27FC236}">
                <a16:creationId xmlns:a16="http://schemas.microsoft.com/office/drawing/2014/main" id="{78606078-5F94-4E82-AE81-811AA8E5D324}"/>
              </a:ext>
            </a:extLst>
          </p:cNvPr>
          <p:cNvSpPr>
            <a:spLocks xmlns:a="http://schemas.openxmlformats.org/drawingml/2006/main" noGrp="1"/>
          </p:cNvSpPr>
          <p:nvPr/>
        </p:nvSpPr>
        <p:spPr>
          <a:xfrm xmlns:a="http://schemas.openxmlformats.org/drawingml/2006/main">
            <a:off x="2332330" y="3168098"/>
            <a:ext cx="943661" cy="0"/>
          </a:xfrm>
          <a:prstGeom xmlns:a="http://schemas.openxmlformats.org/drawingml/2006/main" prst="line">
            <a:avLst/>
          </a:prstGeom>
          <a:noFill xmlns:a="http://schemas.openxmlformats.org/drawingml/2006/main"/>
          <a:ln xmlns:a="http://schemas.openxmlformats.org/drawingml/2006/main" w="9525">
            <a:solidFill>
              <a:srgbClr val="866A58"/>
            </a:solidFill>
          </a:ln>
        </p:spPr>
      </p:sp>
      <p:sp>
        <p:nvSpPr>
          <p:cNvPr id="9" name="">
            <a:extLst xmlns:a="http://schemas.openxmlformats.org/drawingml/2006/main">
              <a:ext uri="{FF2B5EF4-FFF2-40B4-BE49-F238E27FC236}">
                <a16:creationId xmlns:a16="http://schemas.microsoft.com/office/drawing/2014/main" id="{406AD675-2181-4AAB-83CA-9F3BC3AE99EE}"/>
              </a:ext>
            </a:extLst>
          </p:cNvPr>
          <p:cNvSpPr>
            <a:spLocks xmlns:a="http://schemas.openxmlformats.org/drawingml/2006/main" noGrp="1"/>
          </p:cNvSpPr>
          <p:nvPr/>
        </p:nvSpPr>
        <p:spPr>
          <a:xfrm xmlns:a="http://schemas.openxmlformats.org/drawingml/2006/main">
            <a:off x="3275990" y="2961033"/>
            <a:ext cx="1250899" cy="207065"/>
          </a:xfrm>
          <a:prstGeom xmlns:a="http://schemas.openxmlformats.org/drawingml/2006/main" prst="rect">
            <a:avLst/>
          </a:prstGeom>
          <a:solidFill xmlns:a="http://schemas.openxmlformats.org/drawingml/2006/main">
            <a:srgbClr val="B5542E"/>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E424594A-9B74-4E8A-9C52-427D97E8F37C}"/>
              </a:ext>
            </a:extLst>
          </p:cNvPr>
          <p:cNvSpPr>
            <a:spLocks xmlns:a="http://schemas.openxmlformats.org/drawingml/2006/main" noGrp="1"/>
          </p:cNvSpPr>
          <p:nvPr/>
        </p:nvSpPr>
        <p:spPr>
          <a:xfrm xmlns:a="http://schemas.openxmlformats.org/drawingml/2006/main">
            <a:off x="3104540" y="2599083"/>
            <a:ext cx="1593799"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402A1D"/>
                </a:solidFill>
                <a:latin typeface="Helvetica Neue"/>
                <a:ea typeface="Helvetica Neue"/>
                <a:cs typeface="Helvetica Neue"/>
              </a:defRPr>
            </a:pPr>
            <a:r>
              <a:rPr sz="1800" b="1">
                <a:solidFill>
                  <a:srgbClr val="402A1D"/>
                </a:solidFill>
                <a:latin typeface="Helvetica Neue"/>
                <a:ea typeface="Helvetica Neue"/>
                <a:cs typeface="Helvetica Neue"/>
              </a:rPr>
              <a:t>+10m</a:t>
            </a:r>
          </a:p>
        </p:txBody>
      </p:sp>
      <p:sp>
        <p:nvSpPr>
          <p:cNvPr id="11" name="">
            <a:extLst xmlns:a="http://schemas.openxmlformats.org/drawingml/2006/main">
              <a:ext uri="{FF2B5EF4-FFF2-40B4-BE49-F238E27FC236}">
                <a16:creationId xmlns:a16="http://schemas.microsoft.com/office/drawing/2014/main" id="{3CE357BB-27F4-4A3D-A49A-29863F5F4F6C}"/>
              </a:ext>
            </a:extLst>
          </p:cNvPr>
          <p:cNvSpPr>
            <a:spLocks xmlns:a="http://schemas.openxmlformats.org/drawingml/2006/main" noGrp="1"/>
          </p:cNvSpPr>
          <p:nvPr/>
        </p:nvSpPr>
        <p:spPr>
          <a:xfrm xmlns:a="http://schemas.openxmlformats.org/drawingml/2006/main">
            <a:off x="2990240" y="5381625"/>
            <a:ext cx="1822399"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402A1D"/>
                </a:solidFill>
                <a:latin typeface="Helvetica Neue"/>
                <a:ea typeface="Helvetica Neue"/>
                <a:cs typeface="Helvetica Neue"/>
              </a:defRPr>
            </a:pPr>
            <a:r>
              <a:rPr sz="1500" b="0">
                <a:solidFill>
                  <a:srgbClr val="402A1D"/>
                </a:solidFill>
                <a:latin typeface="Helvetica Neue"/>
                <a:ea typeface="Helvetica Neue"/>
                <a:cs typeface="Helvetica Neue"/>
              </a:rPr>
              <a:t>Price</a:t>
            </a:r>
          </a:p>
        </p:txBody>
      </p:sp>
      <p:sp>
        <p:nvSpPr>
          <p:cNvPr id="12" name="">
            <a:extLst xmlns:a="http://schemas.openxmlformats.org/drawingml/2006/main">
              <a:ext uri="{FF2B5EF4-FFF2-40B4-BE49-F238E27FC236}">
                <a16:creationId xmlns:a16="http://schemas.microsoft.com/office/drawing/2014/main" id="{305B3014-4E4B-4873-834A-3DD0FEF90937}"/>
              </a:ext>
            </a:extLst>
          </p:cNvPr>
          <p:cNvSpPr>
            <a:spLocks xmlns:a="http://schemas.openxmlformats.org/drawingml/2006/main" noGrp="1"/>
          </p:cNvSpPr>
          <p:nvPr/>
        </p:nvSpPr>
        <p:spPr>
          <a:xfrm xmlns:a="http://schemas.openxmlformats.org/drawingml/2006/main">
            <a:off x="4526890" y="2961033"/>
            <a:ext cx="943661" cy="0"/>
          </a:xfrm>
          <a:prstGeom xmlns:a="http://schemas.openxmlformats.org/drawingml/2006/main" prst="line">
            <a:avLst/>
          </a:prstGeom>
          <a:noFill xmlns:a="http://schemas.openxmlformats.org/drawingml/2006/main"/>
          <a:ln xmlns:a="http://schemas.openxmlformats.org/drawingml/2006/main" w="9525">
            <a:solidFill>
              <a:srgbClr val="866A58"/>
            </a:solidFill>
          </a:ln>
        </p:spPr>
      </p:sp>
      <p:sp>
        <p:nvSpPr>
          <p:cNvPr id="13" name="">
            <a:extLst xmlns:a="http://schemas.openxmlformats.org/drawingml/2006/main">
              <a:ext uri="{FF2B5EF4-FFF2-40B4-BE49-F238E27FC236}">
                <a16:creationId xmlns:a16="http://schemas.microsoft.com/office/drawing/2014/main" id="{90A78378-4E05-488F-A0C2-BE44B70A425F}"/>
              </a:ext>
            </a:extLst>
          </p:cNvPr>
          <p:cNvSpPr>
            <a:spLocks xmlns:a="http://schemas.openxmlformats.org/drawingml/2006/main" noGrp="1"/>
          </p:cNvSpPr>
          <p:nvPr/>
        </p:nvSpPr>
        <p:spPr>
          <a:xfrm xmlns:a="http://schemas.openxmlformats.org/drawingml/2006/main">
            <a:off x="5470550" y="2795380"/>
            <a:ext cx="1250899" cy="165652"/>
          </a:xfrm>
          <a:prstGeom xmlns:a="http://schemas.openxmlformats.org/drawingml/2006/main" prst="rect">
            <a:avLst/>
          </a:prstGeom>
          <a:solidFill xmlns:a="http://schemas.openxmlformats.org/drawingml/2006/main">
            <a:srgbClr val="B5542E"/>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DA5D7E82-1DB4-4210-820D-9184FF39C0F0}"/>
              </a:ext>
            </a:extLst>
          </p:cNvPr>
          <p:cNvSpPr>
            <a:spLocks xmlns:a="http://schemas.openxmlformats.org/drawingml/2006/main" noGrp="1"/>
          </p:cNvSpPr>
          <p:nvPr/>
        </p:nvSpPr>
        <p:spPr>
          <a:xfrm xmlns:a="http://schemas.openxmlformats.org/drawingml/2006/main">
            <a:off x="5299100" y="2433430"/>
            <a:ext cx="1593799"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402A1D"/>
                </a:solidFill>
                <a:latin typeface="Helvetica Neue"/>
                <a:ea typeface="Helvetica Neue"/>
                <a:cs typeface="Helvetica Neue"/>
              </a:defRPr>
            </a:pPr>
            <a:r>
              <a:rPr sz="1800" b="1">
                <a:solidFill>
                  <a:srgbClr val="402A1D"/>
                </a:solidFill>
                <a:latin typeface="Helvetica Neue"/>
                <a:ea typeface="Helvetica Neue"/>
                <a:cs typeface="Helvetica Neue"/>
              </a:rPr>
              <a:t>+8m</a:t>
            </a:r>
          </a:p>
        </p:txBody>
      </p:sp>
      <p:sp>
        <p:nvSpPr>
          <p:cNvPr id="15" name="">
            <a:extLst xmlns:a="http://schemas.openxmlformats.org/drawingml/2006/main">
              <a:ext uri="{FF2B5EF4-FFF2-40B4-BE49-F238E27FC236}">
                <a16:creationId xmlns:a16="http://schemas.microsoft.com/office/drawing/2014/main" id="{EFC6DB71-3C33-4280-8E4C-CC09410638D1}"/>
              </a:ext>
            </a:extLst>
          </p:cNvPr>
          <p:cNvSpPr>
            <a:spLocks xmlns:a="http://schemas.openxmlformats.org/drawingml/2006/main" noGrp="1"/>
          </p:cNvSpPr>
          <p:nvPr/>
        </p:nvSpPr>
        <p:spPr>
          <a:xfrm xmlns:a="http://schemas.openxmlformats.org/drawingml/2006/main">
            <a:off x="5184800" y="5381625"/>
            <a:ext cx="1822399"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402A1D"/>
                </a:solidFill>
                <a:latin typeface="Helvetica Neue"/>
                <a:ea typeface="Helvetica Neue"/>
                <a:cs typeface="Helvetica Neue"/>
              </a:defRPr>
            </a:pPr>
            <a:r>
              <a:rPr sz="1500" b="0">
                <a:solidFill>
                  <a:srgbClr val="402A1D"/>
                </a:solidFill>
                <a:latin typeface="Helvetica Neue"/>
                <a:ea typeface="Helvetica Neue"/>
                <a:cs typeface="Helvetica Neue"/>
              </a:rPr>
              <a:t>Volume</a:t>
            </a:r>
          </a:p>
        </p:txBody>
      </p:sp>
      <p:sp>
        <p:nvSpPr>
          <p:cNvPr id="16" name="">
            <a:extLst xmlns:a="http://schemas.openxmlformats.org/drawingml/2006/main">
              <a:ext uri="{FF2B5EF4-FFF2-40B4-BE49-F238E27FC236}">
                <a16:creationId xmlns:a16="http://schemas.microsoft.com/office/drawing/2014/main" id="{E3DAF75A-90D7-4020-AF29-F9E9BA41D1B3}"/>
              </a:ext>
            </a:extLst>
          </p:cNvPr>
          <p:cNvSpPr>
            <a:spLocks xmlns:a="http://schemas.openxmlformats.org/drawingml/2006/main" noGrp="1"/>
          </p:cNvSpPr>
          <p:nvPr/>
        </p:nvSpPr>
        <p:spPr>
          <a:xfrm xmlns:a="http://schemas.openxmlformats.org/drawingml/2006/main">
            <a:off x="6721450" y="2795380"/>
            <a:ext cx="943661" cy="0"/>
          </a:xfrm>
          <a:prstGeom xmlns:a="http://schemas.openxmlformats.org/drawingml/2006/main" prst="line">
            <a:avLst/>
          </a:prstGeom>
          <a:noFill xmlns:a="http://schemas.openxmlformats.org/drawingml/2006/main"/>
          <a:ln xmlns:a="http://schemas.openxmlformats.org/drawingml/2006/main" w="9525">
            <a:solidFill>
              <a:srgbClr val="866A58"/>
            </a:solidFill>
          </a:ln>
        </p:spPr>
      </p:sp>
      <p:sp>
        <p:nvSpPr>
          <p:cNvPr id="17" name="">
            <a:extLst xmlns:a="http://schemas.openxmlformats.org/drawingml/2006/main">
              <a:ext uri="{FF2B5EF4-FFF2-40B4-BE49-F238E27FC236}">
                <a16:creationId xmlns:a16="http://schemas.microsoft.com/office/drawing/2014/main" id="{B827BB9A-0C8A-4033-A34B-C718F493867E}"/>
              </a:ext>
            </a:extLst>
          </p:cNvPr>
          <p:cNvSpPr>
            <a:spLocks xmlns:a="http://schemas.openxmlformats.org/drawingml/2006/main" noGrp="1"/>
          </p:cNvSpPr>
          <p:nvPr/>
        </p:nvSpPr>
        <p:spPr>
          <a:xfrm xmlns:a="http://schemas.openxmlformats.org/drawingml/2006/main">
            <a:off x="7665110" y="2795380"/>
            <a:ext cx="1250899" cy="62120"/>
          </a:xfrm>
          <a:prstGeom xmlns:a="http://schemas.openxmlformats.org/drawingml/2006/main" prst="rect">
            <a:avLst/>
          </a:prstGeom>
          <a:solidFill xmlns:a="http://schemas.openxmlformats.org/drawingml/2006/main">
            <a:srgbClr val="708D9E"/>
          </a:solidFill>
          <a:ln xmlns:a="http://schemas.openxmlformats.org/drawingml/2006/main" w="0">
            <a:noFill/>
          </a:ln>
        </p:spPr>
      </p:sp>
      <p:sp>
        <p:nvSpPr>
          <p:cNvPr id="18" name="">
            <a:extLst xmlns:a="http://schemas.openxmlformats.org/drawingml/2006/main">
              <a:ext uri="{FF2B5EF4-FFF2-40B4-BE49-F238E27FC236}">
                <a16:creationId xmlns:a16="http://schemas.microsoft.com/office/drawing/2014/main" id="{283EA9DA-8413-49E2-A68F-844798316AE5}"/>
              </a:ext>
            </a:extLst>
          </p:cNvPr>
          <p:cNvSpPr>
            <a:spLocks xmlns:a="http://schemas.openxmlformats.org/drawingml/2006/main" noGrp="1"/>
          </p:cNvSpPr>
          <p:nvPr/>
        </p:nvSpPr>
        <p:spPr>
          <a:xfrm xmlns:a="http://schemas.openxmlformats.org/drawingml/2006/main">
            <a:off x="7493660" y="2433430"/>
            <a:ext cx="1593799"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402A1D"/>
                </a:solidFill>
                <a:latin typeface="Helvetica Neue"/>
                <a:ea typeface="Helvetica Neue"/>
                <a:cs typeface="Helvetica Neue"/>
              </a:defRPr>
            </a:pPr>
            <a:r>
              <a:rPr sz="1800" b="1">
                <a:solidFill>
                  <a:srgbClr val="402A1D"/>
                </a:solidFill>
                <a:latin typeface="Helvetica Neue"/>
                <a:ea typeface="Helvetica Neue"/>
                <a:cs typeface="Helvetica Neue"/>
              </a:rPr>
              <a:t>-3m</a:t>
            </a:r>
          </a:p>
        </p:txBody>
      </p:sp>
      <p:sp>
        <p:nvSpPr>
          <p:cNvPr id="19" name="">
            <a:extLst xmlns:a="http://schemas.openxmlformats.org/drawingml/2006/main">
              <a:ext uri="{FF2B5EF4-FFF2-40B4-BE49-F238E27FC236}">
                <a16:creationId xmlns:a16="http://schemas.microsoft.com/office/drawing/2014/main" id="{9DB91B23-8DC1-4EAD-B40F-7FF0D07287BD}"/>
              </a:ext>
            </a:extLst>
          </p:cNvPr>
          <p:cNvSpPr>
            <a:spLocks xmlns:a="http://schemas.openxmlformats.org/drawingml/2006/main" noGrp="1"/>
          </p:cNvSpPr>
          <p:nvPr/>
        </p:nvSpPr>
        <p:spPr>
          <a:xfrm xmlns:a="http://schemas.openxmlformats.org/drawingml/2006/main">
            <a:off x="7379360" y="5381625"/>
            <a:ext cx="1822399"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402A1D"/>
                </a:solidFill>
                <a:latin typeface="Helvetica Neue"/>
                <a:ea typeface="Helvetica Neue"/>
                <a:cs typeface="Helvetica Neue"/>
              </a:defRPr>
            </a:pPr>
            <a:r>
              <a:rPr sz="1500" b="0">
                <a:solidFill>
                  <a:srgbClr val="402A1D"/>
                </a:solidFill>
                <a:latin typeface="Helvetica Neue"/>
                <a:ea typeface="Helvetica Neue"/>
                <a:cs typeface="Helvetica Neue"/>
              </a:rPr>
              <a:t>Mix</a:t>
            </a:r>
          </a:p>
        </p:txBody>
      </p:sp>
      <p:sp>
        <p:nvSpPr>
          <p:cNvPr id="20" name="">
            <a:extLst xmlns:a="http://schemas.openxmlformats.org/drawingml/2006/main">
              <a:ext uri="{FF2B5EF4-FFF2-40B4-BE49-F238E27FC236}">
                <a16:creationId xmlns:a16="http://schemas.microsoft.com/office/drawing/2014/main" id="{40021D17-A172-4F4F-AD72-371CA802DEA2}"/>
              </a:ext>
            </a:extLst>
          </p:cNvPr>
          <p:cNvSpPr>
            <a:spLocks xmlns:a="http://schemas.openxmlformats.org/drawingml/2006/main" noGrp="1"/>
          </p:cNvSpPr>
          <p:nvPr/>
        </p:nvSpPr>
        <p:spPr>
          <a:xfrm xmlns:a="http://schemas.openxmlformats.org/drawingml/2006/main">
            <a:off x="8916010" y="2857500"/>
            <a:ext cx="943661" cy="0"/>
          </a:xfrm>
          <a:prstGeom xmlns:a="http://schemas.openxmlformats.org/drawingml/2006/main" prst="line">
            <a:avLst/>
          </a:prstGeom>
          <a:noFill xmlns:a="http://schemas.openxmlformats.org/drawingml/2006/main"/>
          <a:ln xmlns:a="http://schemas.openxmlformats.org/drawingml/2006/main" w="9525">
            <a:solidFill>
              <a:srgbClr val="866A58"/>
            </a:solidFill>
          </a:ln>
        </p:spPr>
      </p:sp>
      <p:sp>
        <p:nvSpPr>
          <p:cNvPr id="21" name="">
            <a:extLst xmlns:a="http://schemas.openxmlformats.org/drawingml/2006/main">
              <a:ext uri="{FF2B5EF4-FFF2-40B4-BE49-F238E27FC236}">
                <a16:creationId xmlns:a16="http://schemas.microsoft.com/office/drawing/2014/main" id="{B04E21D7-4649-4A54-9C98-A50D554A9F80}"/>
              </a:ext>
            </a:extLst>
          </p:cNvPr>
          <p:cNvSpPr>
            <a:spLocks xmlns:a="http://schemas.openxmlformats.org/drawingml/2006/main" noGrp="1"/>
          </p:cNvSpPr>
          <p:nvPr/>
        </p:nvSpPr>
        <p:spPr>
          <a:xfrm xmlns:a="http://schemas.openxmlformats.org/drawingml/2006/main">
            <a:off x="9859670" y="2857500"/>
            <a:ext cx="1250899" cy="2381250"/>
          </a:xfrm>
          <a:prstGeom xmlns:a="http://schemas.openxmlformats.org/drawingml/2006/main" prst="rect">
            <a:avLst/>
          </a:prstGeom>
          <a:solidFill xmlns:a="http://schemas.openxmlformats.org/drawingml/2006/main">
            <a:srgbClr val="402A1D"/>
          </a:solidFill>
          <a:ln xmlns:a="http://schemas.openxmlformats.org/drawingml/2006/main" w="0">
            <a:noFill/>
          </a:ln>
        </p:spPr>
      </p:sp>
      <p:sp>
        <p:nvSpPr>
          <p:cNvPr id="22" name="">
            <a:extLst xmlns:a="http://schemas.openxmlformats.org/drawingml/2006/main">
              <a:ext uri="{FF2B5EF4-FFF2-40B4-BE49-F238E27FC236}">
                <a16:creationId xmlns:a16="http://schemas.microsoft.com/office/drawing/2014/main" id="{812B00DC-902E-42EC-8FF5-082BB2172730}"/>
              </a:ext>
            </a:extLst>
          </p:cNvPr>
          <p:cNvSpPr>
            <a:spLocks xmlns:a="http://schemas.openxmlformats.org/drawingml/2006/main" noGrp="1"/>
          </p:cNvSpPr>
          <p:nvPr/>
        </p:nvSpPr>
        <p:spPr>
          <a:xfrm xmlns:a="http://schemas.openxmlformats.org/drawingml/2006/main">
            <a:off x="9688220" y="2495550"/>
            <a:ext cx="1593799"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402A1D"/>
                </a:solidFill>
                <a:latin typeface="Helvetica Neue"/>
                <a:ea typeface="Helvetica Neue"/>
                <a:cs typeface="Helvetica Neue"/>
              </a:defRPr>
            </a:pPr>
            <a:r>
              <a:rPr sz="1800" b="1">
                <a:solidFill>
                  <a:srgbClr val="402A1D"/>
                </a:solidFill>
                <a:latin typeface="Helvetica Neue"/>
                <a:ea typeface="Helvetica Neue"/>
                <a:cs typeface="Helvetica Neue"/>
              </a:rPr>
              <a:t>115m</a:t>
            </a:r>
          </a:p>
        </p:txBody>
      </p:sp>
      <p:sp>
        <p:nvSpPr>
          <p:cNvPr id="23" name="">
            <a:extLst xmlns:a="http://schemas.openxmlformats.org/drawingml/2006/main">
              <a:ext uri="{FF2B5EF4-FFF2-40B4-BE49-F238E27FC236}">
                <a16:creationId xmlns:a16="http://schemas.microsoft.com/office/drawing/2014/main" id="{A7557CB5-3833-4F15-9439-9E45E5DF7AD3}"/>
              </a:ext>
            </a:extLst>
          </p:cNvPr>
          <p:cNvSpPr>
            <a:spLocks xmlns:a="http://schemas.openxmlformats.org/drawingml/2006/main" noGrp="1"/>
          </p:cNvSpPr>
          <p:nvPr/>
        </p:nvSpPr>
        <p:spPr>
          <a:xfrm xmlns:a="http://schemas.openxmlformats.org/drawingml/2006/main">
            <a:off x="9573920" y="5381625"/>
            <a:ext cx="1822399"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402A1D"/>
                </a:solidFill>
                <a:latin typeface="Helvetica Neue"/>
                <a:ea typeface="Helvetica Neue"/>
                <a:cs typeface="Helvetica Neue"/>
              </a:defRPr>
            </a:pPr>
            <a:r>
              <a:rPr sz="1500" b="0">
                <a:solidFill>
                  <a:srgbClr val="402A1D"/>
                </a:solidFill>
                <a:latin typeface="Helvetica Neue"/>
                <a:ea typeface="Helvetica Neue"/>
                <a:cs typeface="Helvetica Neue"/>
              </a:rPr>
              <a:t>Current</a:t>
            </a:r>
          </a:p>
        </p:txBody>
      </p:sp>
      <p:sp>
        <p:nvSpPr>
          <p:cNvPr id="24" name="">
            <a:extLst xmlns:a="http://schemas.openxmlformats.org/drawingml/2006/main">
              <a:ext uri="{FF2B5EF4-FFF2-40B4-BE49-F238E27FC236}">
                <a16:creationId xmlns:a16="http://schemas.microsoft.com/office/drawing/2014/main" id="{8B217654-25EE-430D-ABC0-C41904A5F56E}"/>
              </a:ext>
            </a:extLst>
          </p:cNvPr>
          <p:cNvSpPr>
            <a:spLocks xmlns:a="http://schemas.openxmlformats.org/drawingml/2006/main" noGrp="1"/>
          </p:cNvSpPr>
          <p:nvPr/>
        </p:nvSpPr>
        <p:spPr>
          <a:xfrm xmlns:a="http://schemas.openxmlformats.org/drawingml/2006/main">
            <a:off x="609600" y="2000250"/>
            <a:ext cx="109728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950" b="1">
                <a:solidFill>
                  <a:srgbClr val="402A1D"/>
                </a:solidFill>
                <a:latin typeface="Helvetica Neue"/>
                <a:ea typeface="Helvetica Neue"/>
                <a:cs typeface="Helvetica Neue"/>
              </a:defRPr>
            </a:pPr>
            <a:r>
              <a:rPr sz="1950" b="1">
                <a:solidFill>
                  <a:srgbClr val="402A1D"/>
                </a:solidFill>
                <a:latin typeface="Helvetica Neue"/>
                <a:ea typeface="Helvetica Neue"/>
                <a:cs typeface="Helvetica Neue"/>
              </a:rPr>
              <a:t>Illustrative effects use a fixed decomposition convention</a:t>
            </a:r>
          </a:p>
        </p:txBody>
      </p:sp>
      <p:sp>
        <p:nvSpPr>
          <p:cNvPr id="25" name="">
            <a:extLst xmlns:a="http://schemas.openxmlformats.org/drawingml/2006/main">
              <a:ext uri="{FF2B5EF4-FFF2-40B4-BE49-F238E27FC236}">
                <a16:creationId xmlns:a16="http://schemas.microsoft.com/office/drawing/2014/main" id="{059ECE15-D67C-4B16-913C-17CADE91E30A}"/>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866A58"/>
                </a:solidFill>
                <a:latin typeface="Helvetica Neue"/>
                <a:ea typeface="Helvetica Neue"/>
                <a:cs typeface="Helvetica Neue"/>
              </a:defRPr>
            </a:pPr>
            <a:r>
              <a:rPr sz="1200" b="0">
                <a:solidFill>
                  <a:srgbClr val="866A58"/>
                </a:solidFill>
                <a:latin typeface="Helvetica Neue"/>
                <a:ea typeface="Helvetica Neue"/>
                <a:cs typeface="Helvetica Neue"/>
              </a:rPr>
              <a:t>Illustrative example. Replace assumptions and evidence before use.</a:t>
            </a:r>
          </a:p>
        </p:txBody>
      </p:sp>
      <p:sp>
        <p:nvSpPr>
          <p:cNvPr id="26" name="">
            <a:extLst xmlns:a="http://schemas.openxmlformats.org/drawingml/2006/main">
              <a:ext uri="{FF2B5EF4-FFF2-40B4-BE49-F238E27FC236}">
                <a16:creationId xmlns:a16="http://schemas.microsoft.com/office/drawing/2014/main" id="{8B2CE1F6-76C9-4515-B964-1167BCFE11A6}"/>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402A1D"/>
                </a:solidFill>
                <a:latin typeface="Helvetica Neue"/>
                <a:ea typeface="Helvetica Neue"/>
                <a:cs typeface="Helvetica Neue"/>
              </a:defRPr>
            </a:pPr>
            <a:r>
              <a:rPr sz="1350" b="1">
                <a:solidFill>
                  <a:srgbClr val="402A1D"/>
                </a:solidFill>
                <a:latin typeface="Helvetica Neue"/>
                <a:ea typeface="Helvetica Neue"/>
                <a:cs typeface="Helvetica Neue"/>
              </a:rPr>
              <a:t>oria.one</a:t>
            </a:r>
          </a:p>
        </p:txBody>
      </p:sp>
    </p:spTree>
    <p:extLst>
      <p:ext uri="{BB962C8B-B14F-4D97-AF65-F5344CB8AC3E}">
        <p14:creationId xmlns:p14="http://schemas.microsoft.com/office/powerpoint/2010/main" val="1437609099"/>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2026-09-08T22:22:54.4140000Z</dcterms:created>
  <dcterms:modified xsi:type="dcterms:W3CDTF">2026-09-08T22:22:54.4140000Z</dcterms:modified>
</coreProperties>
</file>