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486d491c3a474283" /><Relationship Type="http://schemas.openxmlformats.org/officeDocument/2006/relationships/extended-properties" Target="/docProps/app.xml" Id="R872dc8b55da14467" /><Relationship Type="http://schemas.openxmlformats.org/officeDocument/2006/relationships/officeDocument" Target="/ppt/presentation.xml" Id="Re55772be2ef644dc" /></Relationships>
</file>

<file path=ppt/presentation.xml><?xml version="1.0" encoding="utf-8"?>
<p:presentation xmlns:p="http://schemas.openxmlformats.org/presentationml/2006/main">
  <p:sldMasterIdLst>
    <p:sldMasterId xmlns:r="http://schemas.openxmlformats.org/officeDocument/2006/relationships" id="2147483648" r:id="R1c9aa45ed4d542df"/>
  </p:sldMasterIdLst>
  <p:notesMasterIdLst>
    <p:notesMasterId xmlns:r="http://schemas.openxmlformats.org/officeDocument/2006/relationships" r:id="R3717bc7fa5974ee5"/>
  </p:notesMasterIdLst>
  <p:sldIdLst>
    <p:sldId xmlns:r="http://schemas.openxmlformats.org/officeDocument/2006/relationships" id="256" r:id="R48c693978bc64fdd"/>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6b80fe273daf4baf" /><Relationship Type="http://schemas.openxmlformats.org/officeDocument/2006/relationships/slideMaster" Target="/ppt/slideMasters/slideMaster1.xml" Id="R1c9aa45ed4d542df" /><Relationship Type="http://schemas.openxmlformats.org/officeDocument/2006/relationships/notesMaster" Target="/ppt/notesMasters/notesMaster1.xml" Id="R3717bc7fa5974ee5" /><Relationship Type="http://schemas.openxmlformats.org/officeDocument/2006/relationships/presProps" Target="/ppt/presProps.xml" Id="R8fd274d2e64a4b4c" /><Relationship Type="http://schemas.openxmlformats.org/officeDocument/2006/relationships/tableStyles" Target="/ppt/tableStyles.xml" Id="R183136b6f56a4cd6" /><Relationship Type="http://schemas.openxmlformats.org/officeDocument/2006/relationships/slide" Target="/ppt/slides/slide1.xml" Id="R48c693978bc64fdd"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d76217656d7f4b8b"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7ddb3d607ef642eb" /><Relationship Type="http://schemas.openxmlformats.org/officeDocument/2006/relationships/notesMaster" Target="/ppt/notesMasters/notesMaster1.xml" Id="R3b08121c863a496f"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bridge-chart-excel guide, template 2.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Midnight mint.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ba2ed0b9abac4e4f"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00aec43f109d46d7" /><Relationship Type="http://schemas.openxmlformats.org/officeDocument/2006/relationships/slideLayout" Target="/ppt/slideLayouts/slideLayout1.xml" Id="Rfd3d8a2df50541a6"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fd3d8a2df50541a6"/>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13f49ff1650d4288" /><Relationship Type="http://schemas.openxmlformats.org/officeDocument/2006/relationships/notesSlide" Target="/ppt/notesSlides/notesSlide1.xml" Id="Rc155065a9c6f4575" /></Relationships>
</file>

<file path=ppt/slides/slide1.xml><?xml version="1.0" encoding="utf-8"?>
<p:sld xmlns:p="http://schemas.openxmlformats.org/presentationml/2006/main">
  <p:cSld>
    <p:bg>
      <p:bgPr>
        <a:solidFill xmlns:a="http://schemas.openxmlformats.org/drawingml/2006/main">
          <a:srgbClr val="102D2E"/>
        </a:solidFill>
      </p:bgPr>
    </p:bg>
    <p:spTree>
      <p:nvGrpSpPr>
        <p:cNvPr id="1" name=""/>
        <p:cNvGrpSpPr/>
        <p:nvPr/>
      </p:nvGrpSpPr>
      <p:grpSpPr>
        <a:xfrm xmlns:a="http://schemas.openxmlformats.org/drawingml/2006/main"/>
      </p:grpSpPr>
      <p:sp>
        <p:nvSpPr>
          <p:cNvPr id="31" name="">
            <a:extLst xmlns:a="http://schemas.openxmlformats.org/drawingml/2006/main">
              <a:ext uri="{FF2B5EF4-FFF2-40B4-BE49-F238E27FC236}">
                <a16:creationId xmlns:a16="http://schemas.microsoft.com/office/drawing/2014/main" id="{8E6B081B-404C-4574-814A-8FED4019CD63}"/>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F3F8F1"/>
                </a:solidFill>
                <a:latin typeface="Helvetica Neue"/>
                <a:ea typeface="Helvetica Neue"/>
                <a:cs typeface="Helvetica Neue"/>
              </a:defRPr>
            </a:pPr>
            <a:r>
              <a:rPr sz="3300" b="1">
                <a:solidFill>
                  <a:srgbClr val="F3F8F1"/>
                </a:solidFill>
                <a:latin typeface="Helvetica Neue"/>
                <a:ea typeface="Helvetica Neue"/>
                <a:cs typeface="Helvetica Neue"/>
              </a:rPr>
              <a:t>Revenue bridge</a:t>
            </a:r>
          </a:p>
        </p:txBody>
      </p:sp>
      <p:sp>
        <p:nvSpPr>
          <p:cNvPr id="2" name="">
            <a:extLst xmlns:a="http://schemas.openxmlformats.org/drawingml/2006/main">
              <a:ext uri="{FF2B5EF4-FFF2-40B4-BE49-F238E27FC236}">
                <a16:creationId xmlns:a16="http://schemas.microsoft.com/office/drawing/2014/main" id="{FF8A2EB6-E7E1-4A8B-9A7F-D5025FE94BA9}"/>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BCD0C8"/>
                </a:solidFill>
                <a:latin typeface="Helvetica Neue"/>
                <a:ea typeface="Helvetica Neue"/>
                <a:cs typeface="Helvetica Neue"/>
              </a:defRPr>
            </a:pPr>
            <a:r>
              <a:rPr sz="1800" b="0">
                <a:solidFill>
                  <a:srgbClr val="BCD0C8"/>
                </a:solidFill>
                <a:latin typeface="Helvetica Neue"/>
                <a:ea typeface="Helvetica Neue"/>
                <a:cs typeface="Helvetica Neue"/>
              </a:rPr>
              <a:t>Worked slide template for an Excel-based analysis</a:t>
            </a:r>
          </a:p>
        </p:txBody>
      </p:sp>
      <p:sp>
        <p:nvSpPr>
          <p:cNvPr id="3" name="">
            <a:extLst xmlns:a="http://schemas.openxmlformats.org/drawingml/2006/main">
              <a:ext uri="{FF2B5EF4-FFF2-40B4-BE49-F238E27FC236}">
                <a16:creationId xmlns:a16="http://schemas.microsoft.com/office/drawing/2014/main" id="{5B56AC70-67F5-4B11-AB15-4F306CD4C567}"/>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305653"/>
            </a:solidFill>
          </a:ln>
        </p:spPr>
      </p:sp>
      <p:sp>
        <p:nvSpPr>
          <p:cNvPr id="4" name="">
            <a:extLst xmlns:a="http://schemas.openxmlformats.org/drawingml/2006/main">
              <a:ext uri="{FF2B5EF4-FFF2-40B4-BE49-F238E27FC236}">
                <a16:creationId xmlns:a16="http://schemas.microsoft.com/office/drawing/2014/main" id="{642D3959-45FE-40E1-9C2C-B34F9E6B2A16}"/>
              </a:ext>
            </a:extLst>
          </p:cNvPr>
          <p:cNvSpPr>
            <a:spLocks xmlns:a="http://schemas.openxmlformats.org/drawingml/2006/main" noGrp="1"/>
          </p:cNvSpPr>
          <p:nvPr/>
        </p:nvSpPr>
        <p:spPr>
          <a:xfrm xmlns:a="http://schemas.openxmlformats.org/drawingml/2006/main">
            <a:off x="609600" y="5238750"/>
            <a:ext cx="10972800" cy="0"/>
          </a:xfrm>
          <a:prstGeom xmlns:a="http://schemas.openxmlformats.org/drawingml/2006/main" prst="line">
            <a:avLst/>
          </a:prstGeom>
          <a:noFill xmlns:a="http://schemas.openxmlformats.org/drawingml/2006/main"/>
          <a:ln xmlns:a="http://schemas.openxmlformats.org/drawingml/2006/main" w="9525">
            <a:solidFill>
              <a:srgbClr val="BCD0C8"/>
            </a:solidFill>
          </a:ln>
        </p:spPr>
      </p:sp>
      <p:sp>
        <p:nvSpPr>
          <p:cNvPr id="5" name="">
            <a:extLst xmlns:a="http://schemas.openxmlformats.org/drawingml/2006/main">
              <a:ext uri="{FF2B5EF4-FFF2-40B4-BE49-F238E27FC236}">
                <a16:creationId xmlns:a16="http://schemas.microsoft.com/office/drawing/2014/main" id="{A9132979-07D0-4D7D-9993-71C12A7B2904}"/>
              </a:ext>
            </a:extLst>
          </p:cNvPr>
          <p:cNvSpPr>
            <a:spLocks xmlns:a="http://schemas.openxmlformats.org/drawingml/2006/main" noGrp="1"/>
          </p:cNvSpPr>
          <p:nvPr/>
        </p:nvSpPr>
        <p:spPr>
          <a:xfrm xmlns:a="http://schemas.openxmlformats.org/drawingml/2006/main">
            <a:off x="1002792" y="3114081"/>
            <a:ext cx="1042416" cy="2124669"/>
          </a:xfrm>
          <a:prstGeom xmlns:a="http://schemas.openxmlformats.org/drawingml/2006/main" prst="rect">
            <a:avLst/>
          </a:prstGeom>
          <a:solidFill xmlns:a="http://schemas.openxmlformats.org/drawingml/2006/main">
            <a:srgbClr val="F3F8F1"/>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F3414CA7-6A1E-4EBE-B4B2-3D240D6AAB9A}"/>
              </a:ext>
            </a:extLst>
          </p:cNvPr>
          <p:cNvSpPr>
            <a:spLocks xmlns:a="http://schemas.openxmlformats.org/drawingml/2006/main" noGrp="1"/>
          </p:cNvSpPr>
          <p:nvPr/>
        </p:nvSpPr>
        <p:spPr>
          <a:xfrm xmlns:a="http://schemas.openxmlformats.org/drawingml/2006/main">
            <a:off x="831342" y="2752131"/>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F3F8F1"/>
                </a:solidFill>
                <a:latin typeface="Helvetica Neue"/>
                <a:ea typeface="Helvetica Neue"/>
                <a:cs typeface="Helvetica Neue"/>
              </a:defRPr>
            </a:pPr>
            <a:r>
              <a:rPr sz="1800" b="1">
                <a:solidFill>
                  <a:srgbClr val="F3F8F1"/>
                </a:solidFill>
                <a:latin typeface="Helvetica Neue"/>
                <a:ea typeface="Helvetica Neue"/>
                <a:cs typeface="Helvetica Neue"/>
              </a:rPr>
              <a:t>100m</a:t>
            </a:r>
          </a:p>
        </p:txBody>
      </p:sp>
      <p:sp>
        <p:nvSpPr>
          <p:cNvPr id="7" name="">
            <a:extLst xmlns:a="http://schemas.openxmlformats.org/drawingml/2006/main">
              <a:ext uri="{FF2B5EF4-FFF2-40B4-BE49-F238E27FC236}">
                <a16:creationId xmlns:a16="http://schemas.microsoft.com/office/drawing/2014/main" id="{4D7E1F16-6099-4E16-8D56-C3CACC8D852C}"/>
              </a:ext>
            </a:extLst>
          </p:cNvPr>
          <p:cNvSpPr>
            <a:spLocks xmlns:a="http://schemas.openxmlformats.org/drawingml/2006/main" noGrp="1"/>
          </p:cNvSpPr>
          <p:nvPr/>
        </p:nvSpPr>
        <p:spPr>
          <a:xfrm xmlns:a="http://schemas.openxmlformats.org/drawingml/2006/main">
            <a:off x="7170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F3F8F1"/>
                </a:solidFill>
                <a:latin typeface="Helvetica Neue"/>
                <a:ea typeface="Helvetica Neue"/>
                <a:cs typeface="Helvetica Neue"/>
              </a:defRPr>
            </a:pPr>
            <a:r>
              <a:rPr sz="1500" b="0">
                <a:solidFill>
                  <a:srgbClr val="F3F8F1"/>
                </a:solidFill>
                <a:latin typeface="Helvetica Neue"/>
                <a:ea typeface="Helvetica Neue"/>
                <a:cs typeface="Helvetica Neue"/>
              </a:rPr>
              <a:t>Prior year</a:t>
            </a:r>
          </a:p>
        </p:txBody>
      </p:sp>
      <p:sp>
        <p:nvSpPr>
          <p:cNvPr id="8" name="">
            <a:extLst xmlns:a="http://schemas.openxmlformats.org/drawingml/2006/main">
              <a:ext uri="{FF2B5EF4-FFF2-40B4-BE49-F238E27FC236}">
                <a16:creationId xmlns:a16="http://schemas.microsoft.com/office/drawing/2014/main" id="{C5A08972-C265-4FE0-8A26-C0D5CB7FC74F}"/>
              </a:ext>
            </a:extLst>
          </p:cNvPr>
          <p:cNvSpPr>
            <a:spLocks xmlns:a="http://schemas.openxmlformats.org/drawingml/2006/main" noGrp="1"/>
          </p:cNvSpPr>
          <p:nvPr/>
        </p:nvSpPr>
        <p:spPr>
          <a:xfrm xmlns:a="http://schemas.openxmlformats.org/drawingml/2006/main">
            <a:off x="2045208" y="3114081"/>
            <a:ext cx="786384" cy="0"/>
          </a:xfrm>
          <a:prstGeom xmlns:a="http://schemas.openxmlformats.org/drawingml/2006/main" prst="line">
            <a:avLst/>
          </a:prstGeom>
          <a:noFill xmlns:a="http://schemas.openxmlformats.org/drawingml/2006/main"/>
          <a:ln xmlns:a="http://schemas.openxmlformats.org/drawingml/2006/main" w="9525">
            <a:solidFill>
              <a:srgbClr val="BCD0C8"/>
            </a:solidFill>
          </a:ln>
        </p:spPr>
      </p:sp>
      <p:sp>
        <p:nvSpPr>
          <p:cNvPr id="9" name="">
            <a:extLst xmlns:a="http://schemas.openxmlformats.org/drawingml/2006/main">
              <a:ext uri="{FF2B5EF4-FFF2-40B4-BE49-F238E27FC236}">
                <a16:creationId xmlns:a16="http://schemas.microsoft.com/office/drawing/2014/main" id="{967857F1-D7D4-4E4F-A65D-1FB2AC1A584C}"/>
              </a:ext>
            </a:extLst>
          </p:cNvPr>
          <p:cNvSpPr>
            <a:spLocks xmlns:a="http://schemas.openxmlformats.org/drawingml/2006/main" noGrp="1"/>
          </p:cNvSpPr>
          <p:nvPr/>
        </p:nvSpPr>
        <p:spPr>
          <a:xfrm xmlns:a="http://schemas.openxmlformats.org/drawingml/2006/main">
            <a:off x="2831592" y="2859121"/>
            <a:ext cx="1042416" cy="254960"/>
          </a:xfrm>
          <a:prstGeom xmlns:a="http://schemas.openxmlformats.org/drawingml/2006/main" prst="rect">
            <a:avLst/>
          </a:prstGeom>
          <a:solidFill xmlns:a="http://schemas.openxmlformats.org/drawingml/2006/main">
            <a:srgbClr val="A9DCBF"/>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AE8288BB-709F-47C0-9B41-AA934AD7E5A8}"/>
              </a:ext>
            </a:extLst>
          </p:cNvPr>
          <p:cNvSpPr>
            <a:spLocks xmlns:a="http://schemas.openxmlformats.org/drawingml/2006/main" noGrp="1"/>
          </p:cNvSpPr>
          <p:nvPr/>
        </p:nvSpPr>
        <p:spPr>
          <a:xfrm xmlns:a="http://schemas.openxmlformats.org/drawingml/2006/main">
            <a:off x="2660142" y="2497171"/>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F3F8F1"/>
                </a:solidFill>
                <a:latin typeface="Helvetica Neue"/>
                <a:ea typeface="Helvetica Neue"/>
                <a:cs typeface="Helvetica Neue"/>
              </a:defRPr>
            </a:pPr>
            <a:r>
              <a:rPr sz="1800" b="1">
                <a:solidFill>
                  <a:srgbClr val="F3F8F1"/>
                </a:solidFill>
                <a:latin typeface="Helvetica Neue"/>
                <a:ea typeface="Helvetica Neue"/>
                <a:cs typeface="Helvetica Neue"/>
              </a:rPr>
              <a:t>+12m</a:t>
            </a:r>
          </a:p>
        </p:txBody>
      </p:sp>
      <p:sp>
        <p:nvSpPr>
          <p:cNvPr id="11" name="">
            <a:extLst xmlns:a="http://schemas.openxmlformats.org/drawingml/2006/main">
              <a:ext uri="{FF2B5EF4-FFF2-40B4-BE49-F238E27FC236}">
                <a16:creationId xmlns:a16="http://schemas.microsoft.com/office/drawing/2014/main" id="{3A7A1193-E059-49CA-9C72-FA795E216A4E}"/>
              </a:ext>
            </a:extLst>
          </p:cNvPr>
          <p:cNvSpPr>
            <a:spLocks xmlns:a="http://schemas.openxmlformats.org/drawingml/2006/main" noGrp="1"/>
          </p:cNvSpPr>
          <p:nvPr/>
        </p:nvSpPr>
        <p:spPr>
          <a:xfrm xmlns:a="http://schemas.openxmlformats.org/drawingml/2006/main">
            <a:off x="25458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F3F8F1"/>
                </a:solidFill>
                <a:latin typeface="Helvetica Neue"/>
                <a:ea typeface="Helvetica Neue"/>
                <a:cs typeface="Helvetica Neue"/>
              </a:defRPr>
            </a:pPr>
            <a:r>
              <a:rPr sz="1500" b="0">
                <a:solidFill>
                  <a:srgbClr val="F3F8F1"/>
                </a:solidFill>
                <a:latin typeface="Helvetica Neue"/>
                <a:ea typeface="Helvetica Neue"/>
                <a:cs typeface="Helvetica Neue"/>
              </a:rPr>
              <a:t>Volume</a:t>
            </a:r>
          </a:p>
        </p:txBody>
      </p:sp>
      <p:sp>
        <p:nvSpPr>
          <p:cNvPr id="12" name="">
            <a:extLst xmlns:a="http://schemas.openxmlformats.org/drawingml/2006/main">
              <a:ext uri="{FF2B5EF4-FFF2-40B4-BE49-F238E27FC236}">
                <a16:creationId xmlns:a16="http://schemas.microsoft.com/office/drawing/2014/main" id="{80EC9BD2-6858-4E88-B5D0-AF39A2586B4B}"/>
              </a:ext>
            </a:extLst>
          </p:cNvPr>
          <p:cNvSpPr>
            <a:spLocks xmlns:a="http://schemas.openxmlformats.org/drawingml/2006/main" noGrp="1"/>
          </p:cNvSpPr>
          <p:nvPr/>
        </p:nvSpPr>
        <p:spPr>
          <a:xfrm xmlns:a="http://schemas.openxmlformats.org/drawingml/2006/main">
            <a:off x="3874008" y="2859121"/>
            <a:ext cx="786384" cy="0"/>
          </a:xfrm>
          <a:prstGeom xmlns:a="http://schemas.openxmlformats.org/drawingml/2006/main" prst="line">
            <a:avLst/>
          </a:prstGeom>
          <a:noFill xmlns:a="http://schemas.openxmlformats.org/drawingml/2006/main"/>
          <a:ln xmlns:a="http://schemas.openxmlformats.org/drawingml/2006/main" w="9525">
            <a:solidFill>
              <a:srgbClr val="BCD0C8"/>
            </a:solidFill>
          </a:ln>
        </p:spPr>
      </p:sp>
      <p:sp>
        <p:nvSpPr>
          <p:cNvPr id="13" name="">
            <a:extLst xmlns:a="http://schemas.openxmlformats.org/drawingml/2006/main">
              <a:ext uri="{FF2B5EF4-FFF2-40B4-BE49-F238E27FC236}">
                <a16:creationId xmlns:a16="http://schemas.microsoft.com/office/drawing/2014/main" id="{712A0855-AD8F-4C1A-8456-A76DF4EE2166}"/>
              </a:ext>
            </a:extLst>
          </p:cNvPr>
          <p:cNvSpPr>
            <a:spLocks xmlns:a="http://schemas.openxmlformats.org/drawingml/2006/main" noGrp="1"/>
          </p:cNvSpPr>
          <p:nvPr/>
        </p:nvSpPr>
        <p:spPr>
          <a:xfrm xmlns:a="http://schemas.openxmlformats.org/drawingml/2006/main">
            <a:off x="4660392" y="2859121"/>
            <a:ext cx="1042416" cy="106233"/>
          </a:xfrm>
          <a:prstGeom xmlns:a="http://schemas.openxmlformats.org/drawingml/2006/main" prst="rect">
            <a:avLst/>
          </a:prstGeom>
          <a:solidFill xmlns:a="http://schemas.openxmlformats.org/drawingml/2006/main">
            <a:srgbClr val="E6A77E"/>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E17BBC48-C2CF-4A2B-93F1-308039F623EC}"/>
              </a:ext>
            </a:extLst>
          </p:cNvPr>
          <p:cNvSpPr>
            <a:spLocks xmlns:a="http://schemas.openxmlformats.org/drawingml/2006/main" noGrp="1"/>
          </p:cNvSpPr>
          <p:nvPr/>
        </p:nvSpPr>
        <p:spPr>
          <a:xfrm xmlns:a="http://schemas.openxmlformats.org/drawingml/2006/main">
            <a:off x="4488942" y="2497171"/>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F3F8F1"/>
                </a:solidFill>
                <a:latin typeface="Helvetica Neue"/>
                <a:ea typeface="Helvetica Neue"/>
                <a:cs typeface="Helvetica Neue"/>
              </a:defRPr>
            </a:pPr>
            <a:r>
              <a:rPr sz="1800" b="1">
                <a:solidFill>
                  <a:srgbClr val="F3F8F1"/>
                </a:solidFill>
                <a:latin typeface="Helvetica Neue"/>
                <a:ea typeface="Helvetica Neue"/>
                <a:cs typeface="Helvetica Neue"/>
              </a:rPr>
              <a:t>-5m</a:t>
            </a:r>
          </a:p>
        </p:txBody>
      </p:sp>
      <p:sp>
        <p:nvSpPr>
          <p:cNvPr id="15" name="">
            <a:extLst xmlns:a="http://schemas.openxmlformats.org/drawingml/2006/main">
              <a:ext uri="{FF2B5EF4-FFF2-40B4-BE49-F238E27FC236}">
                <a16:creationId xmlns:a16="http://schemas.microsoft.com/office/drawing/2014/main" id="{A3F2B5ED-5249-4917-8F5F-2348A3E488A6}"/>
              </a:ext>
            </a:extLst>
          </p:cNvPr>
          <p:cNvSpPr>
            <a:spLocks xmlns:a="http://schemas.openxmlformats.org/drawingml/2006/main" noGrp="1"/>
          </p:cNvSpPr>
          <p:nvPr/>
        </p:nvSpPr>
        <p:spPr>
          <a:xfrm xmlns:a="http://schemas.openxmlformats.org/drawingml/2006/main">
            <a:off x="43746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F3F8F1"/>
                </a:solidFill>
                <a:latin typeface="Helvetica Neue"/>
                <a:ea typeface="Helvetica Neue"/>
                <a:cs typeface="Helvetica Neue"/>
              </a:defRPr>
            </a:pPr>
            <a:r>
              <a:rPr sz="1500" b="0">
                <a:solidFill>
                  <a:srgbClr val="F3F8F1"/>
                </a:solidFill>
                <a:latin typeface="Helvetica Neue"/>
                <a:ea typeface="Helvetica Neue"/>
                <a:cs typeface="Helvetica Neue"/>
              </a:rPr>
              <a:t>Price</a:t>
            </a:r>
          </a:p>
        </p:txBody>
      </p:sp>
      <p:sp>
        <p:nvSpPr>
          <p:cNvPr id="16" name="">
            <a:extLst xmlns:a="http://schemas.openxmlformats.org/drawingml/2006/main">
              <a:ext uri="{FF2B5EF4-FFF2-40B4-BE49-F238E27FC236}">
                <a16:creationId xmlns:a16="http://schemas.microsoft.com/office/drawing/2014/main" id="{337D4F30-9245-4FDA-8977-194405DC17FF}"/>
              </a:ext>
            </a:extLst>
          </p:cNvPr>
          <p:cNvSpPr>
            <a:spLocks xmlns:a="http://schemas.openxmlformats.org/drawingml/2006/main" noGrp="1"/>
          </p:cNvSpPr>
          <p:nvPr/>
        </p:nvSpPr>
        <p:spPr>
          <a:xfrm xmlns:a="http://schemas.openxmlformats.org/drawingml/2006/main">
            <a:off x="5702808" y="2965354"/>
            <a:ext cx="786384" cy="0"/>
          </a:xfrm>
          <a:prstGeom xmlns:a="http://schemas.openxmlformats.org/drawingml/2006/main" prst="line">
            <a:avLst/>
          </a:prstGeom>
          <a:noFill xmlns:a="http://schemas.openxmlformats.org/drawingml/2006/main"/>
          <a:ln xmlns:a="http://schemas.openxmlformats.org/drawingml/2006/main" w="9525">
            <a:solidFill>
              <a:srgbClr val="BCD0C8"/>
            </a:solidFill>
          </a:ln>
        </p:spPr>
      </p:sp>
      <p:sp>
        <p:nvSpPr>
          <p:cNvPr id="17" name="">
            <a:extLst xmlns:a="http://schemas.openxmlformats.org/drawingml/2006/main">
              <a:ext uri="{FF2B5EF4-FFF2-40B4-BE49-F238E27FC236}">
                <a16:creationId xmlns:a16="http://schemas.microsoft.com/office/drawing/2014/main" id="{41E6A126-1BC0-47A2-92AB-D983EFD160CF}"/>
              </a:ext>
            </a:extLst>
          </p:cNvPr>
          <p:cNvSpPr>
            <a:spLocks xmlns:a="http://schemas.openxmlformats.org/drawingml/2006/main" noGrp="1"/>
          </p:cNvSpPr>
          <p:nvPr/>
        </p:nvSpPr>
        <p:spPr>
          <a:xfrm xmlns:a="http://schemas.openxmlformats.org/drawingml/2006/main">
            <a:off x="6489192" y="2795380"/>
            <a:ext cx="1042416" cy="169974"/>
          </a:xfrm>
          <a:prstGeom xmlns:a="http://schemas.openxmlformats.org/drawingml/2006/main" prst="rect">
            <a:avLst/>
          </a:prstGeom>
          <a:solidFill xmlns:a="http://schemas.openxmlformats.org/drawingml/2006/main">
            <a:srgbClr val="A9DCBF"/>
          </a:solidFill>
          <a:ln xmlns:a="http://schemas.openxmlformats.org/drawingml/2006/main" w="0">
            <a:noFill/>
          </a:ln>
        </p:spPr>
      </p:sp>
      <p:sp>
        <p:nvSpPr>
          <p:cNvPr id="18" name="">
            <a:extLst xmlns:a="http://schemas.openxmlformats.org/drawingml/2006/main">
              <a:ext uri="{FF2B5EF4-FFF2-40B4-BE49-F238E27FC236}">
                <a16:creationId xmlns:a16="http://schemas.microsoft.com/office/drawing/2014/main" id="{A9DBF282-832B-4225-9923-5B026EB82A4F}"/>
              </a:ext>
            </a:extLst>
          </p:cNvPr>
          <p:cNvSpPr>
            <a:spLocks xmlns:a="http://schemas.openxmlformats.org/drawingml/2006/main" noGrp="1"/>
          </p:cNvSpPr>
          <p:nvPr/>
        </p:nvSpPr>
        <p:spPr>
          <a:xfrm xmlns:a="http://schemas.openxmlformats.org/drawingml/2006/main">
            <a:off x="6317742" y="2433430"/>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F3F8F1"/>
                </a:solidFill>
                <a:latin typeface="Helvetica Neue"/>
                <a:ea typeface="Helvetica Neue"/>
                <a:cs typeface="Helvetica Neue"/>
              </a:defRPr>
            </a:pPr>
            <a:r>
              <a:rPr sz="1800" b="1">
                <a:solidFill>
                  <a:srgbClr val="F3F8F1"/>
                </a:solidFill>
                <a:latin typeface="Helvetica Neue"/>
                <a:ea typeface="Helvetica Neue"/>
                <a:cs typeface="Helvetica Neue"/>
              </a:rPr>
              <a:t>+8m</a:t>
            </a:r>
          </a:p>
        </p:txBody>
      </p:sp>
      <p:sp>
        <p:nvSpPr>
          <p:cNvPr id="19" name="">
            <a:extLst xmlns:a="http://schemas.openxmlformats.org/drawingml/2006/main">
              <a:ext uri="{FF2B5EF4-FFF2-40B4-BE49-F238E27FC236}">
                <a16:creationId xmlns:a16="http://schemas.microsoft.com/office/drawing/2014/main" id="{AC959BB5-E7D8-4572-B162-1A3538E26169}"/>
              </a:ext>
            </a:extLst>
          </p:cNvPr>
          <p:cNvSpPr>
            <a:spLocks xmlns:a="http://schemas.openxmlformats.org/drawingml/2006/main" noGrp="1"/>
          </p:cNvSpPr>
          <p:nvPr/>
        </p:nvSpPr>
        <p:spPr>
          <a:xfrm xmlns:a="http://schemas.openxmlformats.org/drawingml/2006/main">
            <a:off x="62034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F3F8F1"/>
                </a:solidFill>
                <a:latin typeface="Helvetica Neue"/>
                <a:ea typeface="Helvetica Neue"/>
                <a:cs typeface="Helvetica Neue"/>
              </a:defRPr>
            </a:pPr>
            <a:r>
              <a:rPr sz="1500" b="0">
                <a:solidFill>
                  <a:srgbClr val="F3F8F1"/>
                </a:solidFill>
                <a:latin typeface="Helvetica Neue"/>
                <a:ea typeface="Helvetica Neue"/>
                <a:cs typeface="Helvetica Neue"/>
              </a:rPr>
              <a:t>New sales</a:t>
            </a:r>
          </a:p>
        </p:txBody>
      </p:sp>
      <p:sp>
        <p:nvSpPr>
          <p:cNvPr id="20" name="">
            <a:extLst xmlns:a="http://schemas.openxmlformats.org/drawingml/2006/main">
              <a:ext uri="{FF2B5EF4-FFF2-40B4-BE49-F238E27FC236}">
                <a16:creationId xmlns:a16="http://schemas.microsoft.com/office/drawing/2014/main" id="{730885C7-8217-4229-B91C-EBEFC8BC0FD0}"/>
              </a:ext>
            </a:extLst>
          </p:cNvPr>
          <p:cNvSpPr>
            <a:spLocks xmlns:a="http://schemas.openxmlformats.org/drawingml/2006/main" noGrp="1"/>
          </p:cNvSpPr>
          <p:nvPr/>
        </p:nvSpPr>
        <p:spPr>
          <a:xfrm xmlns:a="http://schemas.openxmlformats.org/drawingml/2006/main">
            <a:off x="7531608" y="2795380"/>
            <a:ext cx="786384" cy="0"/>
          </a:xfrm>
          <a:prstGeom xmlns:a="http://schemas.openxmlformats.org/drawingml/2006/main" prst="line">
            <a:avLst/>
          </a:prstGeom>
          <a:noFill xmlns:a="http://schemas.openxmlformats.org/drawingml/2006/main"/>
          <a:ln xmlns:a="http://schemas.openxmlformats.org/drawingml/2006/main" w="9525">
            <a:solidFill>
              <a:srgbClr val="BCD0C8"/>
            </a:solidFill>
          </a:ln>
        </p:spPr>
      </p:sp>
      <p:sp>
        <p:nvSpPr>
          <p:cNvPr id="21" name="">
            <a:extLst xmlns:a="http://schemas.openxmlformats.org/drawingml/2006/main">
              <a:ext uri="{FF2B5EF4-FFF2-40B4-BE49-F238E27FC236}">
                <a16:creationId xmlns:a16="http://schemas.microsoft.com/office/drawing/2014/main" id="{BAB009C8-6262-4A42-A05C-29AE397CA9C6}"/>
              </a:ext>
            </a:extLst>
          </p:cNvPr>
          <p:cNvSpPr>
            <a:spLocks xmlns:a="http://schemas.openxmlformats.org/drawingml/2006/main" noGrp="1"/>
          </p:cNvSpPr>
          <p:nvPr/>
        </p:nvSpPr>
        <p:spPr>
          <a:xfrm xmlns:a="http://schemas.openxmlformats.org/drawingml/2006/main">
            <a:off x="8317992" y="2795380"/>
            <a:ext cx="1042416" cy="63740"/>
          </a:xfrm>
          <a:prstGeom xmlns:a="http://schemas.openxmlformats.org/drawingml/2006/main" prst="rect">
            <a:avLst/>
          </a:prstGeom>
          <a:solidFill xmlns:a="http://schemas.openxmlformats.org/drawingml/2006/main">
            <a:srgbClr val="E6A77E"/>
          </a:solidFill>
          <a:ln xmlns:a="http://schemas.openxmlformats.org/drawingml/2006/main" w="0">
            <a:noFill/>
          </a:ln>
        </p:spPr>
      </p:sp>
      <p:sp>
        <p:nvSpPr>
          <p:cNvPr id="22" name="">
            <a:extLst xmlns:a="http://schemas.openxmlformats.org/drawingml/2006/main">
              <a:ext uri="{FF2B5EF4-FFF2-40B4-BE49-F238E27FC236}">
                <a16:creationId xmlns:a16="http://schemas.microsoft.com/office/drawing/2014/main" id="{B85C3452-DA4E-45FD-9AC0-4DECC19ADC00}"/>
              </a:ext>
            </a:extLst>
          </p:cNvPr>
          <p:cNvSpPr>
            <a:spLocks xmlns:a="http://schemas.openxmlformats.org/drawingml/2006/main" noGrp="1"/>
          </p:cNvSpPr>
          <p:nvPr/>
        </p:nvSpPr>
        <p:spPr>
          <a:xfrm xmlns:a="http://schemas.openxmlformats.org/drawingml/2006/main">
            <a:off x="8146542" y="2433430"/>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F3F8F1"/>
                </a:solidFill>
                <a:latin typeface="Helvetica Neue"/>
                <a:ea typeface="Helvetica Neue"/>
                <a:cs typeface="Helvetica Neue"/>
              </a:defRPr>
            </a:pPr>
            <a:r>
              <a:rPr sz="1800" b="1">
                <a:solidFill>
                  <a:srgbClr val="F3F8F1"/>
                </a:solidFill>
                <a:latin typeface="Helvetica Neue"/>
                <a:ea typeface="Helvetica Neue"/>
                <a:cs typeface="Helvetica Neue"/>
              </a:rPr>
              <a:t>-3m</a:t>
            </a:r>
          </a:p>
        </p:txBody>
      </p:sp>
      <p:sp>
        <p:nvSpPr>
          <p:cNvPr id="23" name="">
            <a:extLst xmlns:a="http://schemas.openxmlformats.org/drawingml/2006/main">
              <a:ext uri="{FF2B5EF4-FFF2-40B4-BE49-F238E27FC236}">
                <a16:creationId xmlns:a16="http://schemas.microsoft.com/office/drawing/2014/main" id="{58C310B2-8F62-4603-B575-B8EA0AB66D89}"/>
              </a:ext>
            </a:extLst>
          </p:cNvPr>
          <p:cNvSpPr>
            <a:spLocks xmlns:a="http://schemas.openxmlformats.org/drawingml/2006/main" noGrp="1"/>
          </p:cNvSpPr>
          <p:nvPr/>
        </p:nvSpPr>
        <p:spPr>
          <a:xfrm xmlns:a="http://schemas.openxmlformats.org/drawingml/2006/main">
            <a:off x="80322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F3F8F1"/>
                </a:solidFill>
                <a:latin typeface="Helvetica Neue"/>
                <a:ea typeface="Helvetica Neue"/>
                <a:cs typeface="Helvetica Neue"/>
              </a:defRPr>
            </a:pPr>
            <a:r>
              <a:rPr sz="1500" b="0">
                <a:solidFill>
                  <a:srgbClr val="F3F8F1"/>
                </a:solidFill>
                <a:latin typeface="Helvetica Neue"/>
                <a:ea typeface="Helvetica Neue"/>
                <a:cs typeface="Helvetica Neue"/>
              </a:rPr>
              <a:t>Churn</a:t>
            </a:r>
          </a:p>
        </p:txBody>
      </p:sp>
      <p:sp>
        <p:nvSpPr>
          <p:cNvPr id="24" name="">
            <a:extLst xmlns:a="http://schemas.openxmlformats.org/drawingml/2006/main">
              <a:ext uri="{FF2B5EF4-FFF2-40B4-BE49-F238E27FC236}">
                <a16:creationId xmlns:a16="http://schemas.microsoft.com/office/drawing/2014/main" id="{21BD4800-07C5-41B1-9773-8C0BD1E60863}"/>
              </a:ext>
            </a:extLst>
          </p:cNvPr>
          <p:cNvSpPr>
            <a:spLocks xmlns:a="http://schemas.openxmlformats.org/drawingml/2006/main" noGrp="1"/>
          </p:cNvSpPr>
          <p:nvPr/>
        </p:nvSpPr>
        <p:spPr>
          <a:xfrm xmlns:a="http://schemas.openxmlformats.org/drawingml/2006/main">
            <a:off x="9360408" y="2859121"/>
            <a:ext cx="786384" cy="0"/>
          </a:xfrm>
          <a:prstGeom xmlns:a="http://schemas.openxmlformats.org/drawingml/2006/main" prst="line">
            <a:avLst/>
          </a:prstGeom>
          <a:noFill xmlns:a="http://schemas.openxmlformats.org/drawingml/2006/main"/>
          <a:ln xmlns:a="http://schemas.openxmlformats.org/drawingml/2006/main" w="9525">
            <a:solidFill>
              <a:srgbClr val="BCD0C8"/>
            </a:solidFill>
          </a:ln>
        </p:spPr>
      </p:sp>
      <p:sp>
        <p:nvSpPr>
          <p:cNvPr id="25" name="">
            <a:extLst xmlns:a="http://schemas.openxmlformats.org/drawingml/2006/main">
              <a:ext uri="{FF2B5EF4-FFF2-40B4-BE49-F238E27FC236}">
                <a16:creationId xmlns:a16="http://schemas.microsoft.com/office/drawing/2014/main" id="{E8E0608B-536F-47AE-9F36-370FEDDC6F6C}"/>
              </a:ext>
            </a:extLst>
          </p:cNvPr>
          <p:cNvSpPr>
            <a:spLocks xmlns:a="http://schemas.openxmlformats.org/drawingml/2006/main" noGrp="1"/>
          </p:cNvSpPr>
          <p:nvPr/>
        </p:nvSpPr>
        <p:spPr>
          <a:xfrm xmlns:a="http://schemas.openxmlformats.org/drawingml/2006/main">
            <a:off x="10146792" y="2859121"/>
            <a:ext cx="1042416" cy="2379629"/>
          </a:xfrm>
          <a:prstGeom xmlns:a="http://schemas.openxmlformats.org/drawingml/2006/main" prst="rect">
            <a:avLst/>
          </a:prstGeom>
          <a:solidFill xmlns:a="http://schemas.openxmlformats.org/drawingml/2006/main">
            <a:srgbClr val="F3F8F1"/>
          </a:solidFill>
          <a:ln xmlns:a="http://schemas.openxmlformats.org/drawingml/2006/main" w="0">
            <a:noFill/>
          </a:ln>
        </p:spPr>
      </p:sp>
      <p:sp>
        <p:nvSpPr>
          <p:cNvPr id="26" name="">
            <a:extLst xmlns:a="http://schemas.openxmlformats.org/drawingml/2006/main">
              <a:ext uri="{FF2B5EF4-FFF2-40B4-BE49-F238E27FC236}">
                <a16:creationId xmlns:a16="http://schemas.microsoft.com/office/drawing/2014/main" id="{D6BD29A0-16E4-4712-9378-5A92BD3CC7B9}"/>
              </a:ext>
            </a:extLst>
          </p:cNvPr>
          <p:cNvSpPr>
            <a:spLocks xmlns:a="http://schemas.openxmlformats.org/drawingml/2006/main" noGrp="1"/>
          </p:cNvSpPr>
          <p:nvPr/>
        </p:nvSpPr>
        <p:spPr>
          <a:xfrm xmlns:a="http://schemas.openxmlformats.org/drawingml/2006/main">
            <a:off x="9975342" y="2497171"/>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F3F8F1"/>
                </a:solidFill>
                <a:latin typeface="Helvetica Neue"/>
                <a:ea typeface="Helvetica Neue"/>
                <a:cs typeface="Helvetica Neue"/>
              </a:defRPr>
            </a:pPr>
            <a:r>
              <a:rPr sz="1800" b="1">
                <a:solidFill>
                  <a:srgbClr val="F3F8F1"/>
                </a:solidFill>
                <a:latin typeface="Helvetica Neue"/>
                <a:ea typeface="Helvetica Neue"/>
                <a:cs typeface="Helvetica Neue"/>
              </a:rPr>
              <a:t>112m</a:t>
            </a:r>
          </a:p>
        </p:txBody>
      </p:sp>
      <p:sp>
        <p:nvSpPr>
          <p:cNvPr id="27" name="">
            <a:extLst xmlns:a="http://schemas.openxmlformats.org/drawingml/2006/main">
              <a:ext uri="{FF2B5EF4-FFF2-40B4-BE49-F238E27FC236}">
                <a16:creationId xmlns:a16="http://schemas.microsoft.com/office/drawing/2014/main" id="{AE3962CF-B1DE-4A10-8004-D4A3A3DBDD88}"/>
              </a:ext>
            </a:extLst>
          </p:cNvPr>
          <p:cNvSpPr>
            <a:spLocks xmlns:a="http://schemas.openxmlformats.org/drawingml/2006/main" noGrp="1"/>
          </p:cNvSpPr>
          <p:nvPr/>
        </p:nvSpPr>
        <p:spPr>
          <a:xfrm xmlns:a="http://schemas.openxmlformats.org/drawingml/2006/main">
            <a:off x="98610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F3F8F1"/>
                </a:solidFill>
                <a:latin typeface="Helvetica Neue"/>
                <a:ea typeface="Helvetica Neue"/>
                <a:cs typeface="Helvetica Neue"/>
              </a:defRPr>
            </a:pPr>
            <a:r>
              <a:rPr sz="1500" b="0">
                <a:solidFill>
                  <a:srgbClr val="F3F8F1"/>
                </a:solidFill>
                <a:latin typeface="Helvetica Neue"/>
                <a:ea typeface="Helvetica Neue"/>
                <a:cs typeface="Helvetica Neue"/>
              </a:rPr>
              <a:t>Current</a:t>
            </a:r>
          </a:p>
        </p:txBody>
      </p:sp>
      <p:sp>
        <p:nvSpPr>
          <p:cNvPr id="28" name="">
            <a:extLst xmlns:a="http://schemas.openxmlformats.org/drawingml/2006/main">
              <a:ext uri="{FF2B5EF4-FFF2-40B4-BE49-F238E27FC236}">
                <a16:creationId xmlns:a16="http://schemas.microsoft.com/office/drawing/2014/main" id="{7F4FD27C-16E9-4B34-BA2A-8359CC882B89}"/>
              </a:ext>
            </a:extLst>
          </p:cNvPr>
          <p:cNvSpPr>
            <a:spLocks xmlns:a="http://schemas.openxmlformats.org/drawingml/2006/main" noGrp="1"/>
          </p:cNvSpPr>
          <p:nvPr/>
        </p:nvSpPr>
        <p:spPr>
          <a:xfrm xmlns:a="http://schemas.openxmlformats.org/drawingml/2006/main">
            <a:off x="609600" y="2000250"/>
            <a:ext cx="109728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950" b="1">
                <a:solidFill>
                  <a:srgbClr val="F3F8F1"/>
                </a:solidFill>
                <a:latin typeface="Helvetica Neue"/>
                <a:ea typeface="Helvetica Neue"/>
                <a:cs typeface="Helvetica Neue"/>
              </a:defRPr>
            </a:pPr>
            <a:r>
              <a:rPr sz="1950" b="1">
                <a:solidFill>
                  <a:srgbClr val="F3F8F1"/>
                </a:solidFill>
                <a:latin typeface="Helvetica Neue"/>
                <a:ea typeface="Helvetica Neue"/>
                <a:cs typeface="Helvetica Neue"/>
              </a:rPr>
              <a:t>100 + 12 - 5 + 8 - 3 = 112</a:t>
            </a:r>
          </a:p>
        </p:txBody>
      </p:sp>
      <p:sp>
        <p:nvSpPr>
          <p:cNvPr id="29" name="">
            <a:extLst xmlns:a="http://schemas.openxmlformats.org/drawingml/2006/main">
              <a:ext uri="{FF2B5EF4-FFF2-40B4-BE49-F238E27FC236}">
                <a16:creationId xmlns:a16="http://schemas.microsoft.com/office/drawing/2014/main" id="{2EBCE46E-915A-4452-872A-EE8D5789540A}"/>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BCD0C8"/>
                </a:solidFill>
                <a:latin typeface="Helvetica Neue"/>
                <a:ea typeface="Helvetica Neue"/>
                <a:cs typeface="Helvetica Neue"/>
              </a:defRPr>
            </a:pPr>
            <a:r>
              <a:rPr sz="1200" b="0">
                <a:solidFill>
                  <a:srgbClr val="BCD0C8"/>
                </a:solidFill>
                <a:latin typeface="Helvetica Neue"/>
                <a:ea typeface="Helvetica Neue"/>
                <a:cs typeface="Helvetica Neue"/>
              </a:rPr>
              <a:t>Illustrative example. Replace assumptions and evidence before use.</a:t>
            </a:r>
          </a:p>
        </p:txBody>
      </p:sp>
      <p:sp>
        <p:nvSpPr>
          <p:cNvPr id="30" name="">
            <a:extLst xmlns:a="http://schemas.openxmlformats.org/drawingml/2006/main">
              <a:ext uri="{FF2B5EF4-FFF2-40B4-BE49-F238E27FC236}">
                <a16:creationId xmlns:a16="http://schemas.microsoft.com/office/drawing/2014/main" id="{39DD7258-E3A6-4AE4-B764-524BDC34BE94}"/>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F3F8F1"/>
                </a:solidFill>
                <a:latin typeface="Helvetica Neue"/>
                <a:ea typeface="Helvetica Neue"/>
                <a:cs typeface="Helvetica Neue"/>
              </a:defRPr>
            </a:pPr>
            <a:r>
              <a:rPr sz="1350" b="1">
                <a:solidFill>
                  <a:srgbClr val="F3F8F1"/>
                </a:solidFill>
                <a:latin typeface="Helvetica Neue"/>
                <a:ea typeface="Helvetica Neue"/>
                <a:cs typeface="Helvetica Neue"/>
              </a:rPr>
              <a:t>oria.one</a:t>
            </a:r>
          </a:p>
        </p:txBody>
      </p:sp>
    </p:spTree>
    <p:extLst>
      <p:ext uri="{BB962C8B-B14F-4D97-AF65-F5344CB8AC3E}">
        <p14:creationId xmlns:p14="http://schemas.microsoft.com/office/powerpoint/2010/main" val="509721454"/>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2026-09-08T22:22:53.5000000Z</dcterms:created>
  <dcterms:modified xsi:type="dcterms:W3CDTF">2026-09-08T22:22:53.5000000Z</dcterms:modified>
</coreProperties>
</file>