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1e0f79561f448a6" /><Relationship Type="http://schemas.openxmlformats.org/officeDocument/2006/relationships/extended-properties" Target="/docProps/app.xml" Id="R9cc5bb8f9a9c49be" /><Relationship Type="http://schemas.openxmlformats.org/officeDocument/2006/relationships/officeDocument" Target="/ppt/presentation.xml" Id="Rb374d537cbe248f4" /></Relationships>
</file>

<file path=ppt/presentation.xml><?xml version="1.0" encoding="utf-8"?>
<p:presentation xmlns:p="http://schemas.openxmlformats.org/presentationml/2006/main">
  <p:sldMasterIdLst>
    <p:sldMasterId xmlns:r="http://schemas.openxmlformats.org/officeDocument/2006/relationships" id="2147483648" r:id="R079e84f62ae44beb"/>
  </p:sldMasterIdLst>
  <p:notesMasterIdLst>
    <p:notesMasterId xmlns:r="http://schemas.openxmlformats.org/officeDocument/2006/relationships" r:id="Ree980a5322314d38"/>
  </p:notesMasterIdLst>
  <p:sldIdLst>
    <p:sldId xmlns:r="http://schemas.openxmlformats.org/officeDocument/2006/relationships" id="256" r:id="R81434ea425784966"/>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be449222b1641ad" /><Relationship Type="http://schemas.openxmlformats.org/officeDocument/2006/relationships/slideMaster" Target="/ppt/slideMasters/slideMaster1.xml" Id="R079e84f62ae44beb" /><Relationship Type="http://schemas.openxmlformats.org/officeDocument/2006/relationships/notesMaster" Target="/ppt/notesMasters/notesMaster1.xml" Id="Ree980a5322314d38" /><Relationship Type="http://schemas.openxmlformats.org/officeDocument/2006/relationships/presProps" Target="/ppt/presProps.xml" Id="R15cd85adaef64fc4" /><Relationship Type="http://schemas.openxmlformats.org/officeDocument/2006/relationships/tableStyles" Target="/ppt/tableStyles.xml" Id="R7d18ba01b9514b55" /><Relationship Type="http://schemas.openxmlformats.org/officeDocument/2006/relationships/slide" Target="/ppt/slides/slide1.xml" Id="R81434ea425784966"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c8709659dd4470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e2d66e1a5ae54ef8" /><Relationship Type="http://schemas.openxmlformats.org/officeDocument/2006/relationships/notesMaster" Target="/ppt/notesMasters/notesMaster1.xml" Id="Rfdb6bc347a3546f7"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bridge-chart-excel guide, template 1.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Lilac editorial.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973546a78e14b7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a332647ccd24092" /><Relationship Type="http://schemas.openxmlformats.org/officeDocument/2006/relationships/slideLayout" Target="/ppt/slideLayouts/slideLayout1.xml" Id="Rd977dc7d80474e7f"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977dc7d80474e7f"/>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23caba24fb764776" /><Relationship Type="http://schemas.openxmlformats.org/officeDocument/2006/relationships/notesSlide" Target="/ppt/notesSlides/notesSlide1.xml" Id="Rf9c42d6a8da14e58" /></Relationships>
</file>

<file path=ppt/slides/slide1.xml><?xml version="1.0" encoding="utf-8"?>
<p:sld xmlns:p="http://schemas.openxmlformats.org/presentationml/2006/main">
  <p:cSld>
    <p:bg>
      <p:bgPr>
        <a:solidFill xmlns:a="http://schemas.openxmlformats.org/drawingml/2006/main">
          <a:srgbClr val="F5F1FA"/>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AD0E2F00-1AB5-4B62-BFCA-DCCFF91BFD7E}"/>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1172D"/>
                </a:solidFill>
                <a:latin typeface="Helvetica Neue"/>
                <a:ea typeface="Helvetica Neue"/>
                <a:cs typeface="Helvetica Neue"/>
              </a:defRPr>
            </a:pPr>
            <a:r>
              <a:rPr sz="3300" b="1">
                <a:solidFill>
                  <a:srgbClr val="21172D"/>
                </a:solidFill>
                <a:latin typeface="Helvetica Neue"/>
                <a:ea typeface="Helvetica Neue"/>
                <a:cs typeface="Helvetica Neue"/>
              </a:rPr>
              <a:t>EBITDA bridge - YoY</a:t>
            </a:r>
          </a:p>
        </p:txBody>
      </p:sp>
      <p:sp>
        <p:nvSpPr>
          <p:cNvPr id="2" name="">
            <a:extLst xmlns:a="http://schemas.openxmlformats.org/drawingml/2006/main">
              <a:ext uri="{FF2B5EF4-FFF2-40B4-BE49-F238E27FC236}">
                <a16:creationId xmlns:a16="http://schemas.microsoft.com/office/drawing/2014/main" id="{0AE97934-7E65-435F-BB05-F2D14F2A5078}"/>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776B83"/>
                </a:solidFill>
                <a:latin typeface="Helvetica Neue"/>
                <a:ea typeface="Helvetica Neue"/>
                <a:cs typeface="Helvetica Neue"/>
              </a:defRPr>
            </a:pPr>
            <a:r>
              <a:rPr sz="1800" b="0">
                <a:solidFill>
                  <a:srgbClr val="776B83"/>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0A762933-8B03-4E20-9057-C3A6472AE313}"/>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ED2F0"/>
            </a:solidFill>
          </a:ln>
        </p:spPr>
      </p:sp>
      <p:sp>
        <p:nvSpPr>
          <p:cNvPr id="4" name="">
            <a:extLst xmlns:a="http://schemas.openxmlformats.org/drawingml/2006/main">
              <a:ext uri="{FF2B5EF4-FFF2-40B4-BE49-F238E27FC236}">
                <a16:creationId xmlns:a16="http://schemas.microsoft.com/office/drawing/2014/main" id="{F0D36C8B-3C8F-4A91-939B-B76B563765E2}"/>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5" name="">
            <a:extLst xmlns:a="http://schemas.openxmlformats.org/drawingml/2006/main">
              <a:ext uri="{FF2B5EF4-FFF2-40B4-BE49-F238E27FC236}">
                <a16:creationId xmlns:a16="http://schemas.microsoft.com/office/drawing/2014/main" id="{4C3D3004-BBDF-4ADE-B5A6-3374AB639994}"/>
              </a:ext>
            </a:extLst>
          </p:cNvPr>
          <p:cNvSpPr>
            <a:spLocks xmlns:a="http://schemas.openxmlformats.org/drawingml/2006/main" noGrp="1"/>
          </p:cNvSpPr>
          <p:nvPr/>
        </p:nvSpPr>
        <p:spPr>
          <a:xfrm xmlns:a="http://schemas.openxmlformats.org/drawingml/2006/main">
            <a:off x="1002792" y="3359235"/>
            <a:ext cx="1042416" cy="1879515"/>
          </a:xfrm>
          <a:prstGeom xmlns:a="http://schemas.openxmlformats.org/drawingml/2006/main" prst="rect">
            <a:avLst/>
          </a:prstGeom>
          <a:solidFill xmlns:a="http://schemas.openxmlformats.org/drawingml/2006/main">
            <a:srgbClr val="21172D"/>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9333FD06-E9D6-4B21-8BC9-664F17FC6264}"/>
              </a:ext>
            </a:extLst>
          </p:cNvPr>
          <p:cNvSpPr>
            <a:spLocks xmlns:a="http://schemas.openxmlformats.org/drawingml/2006/main" noGrp="1"/>
          </p:cNvSpPr>
          <p:nvPr/>
        </p:nvSpPr>
        <p:spPr>
          <a:xfrm xmlns:a="http://schemas.openxmlformats.org/drawingml/2006/main">
            <a:off x="831342" y="2997285"/>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20m</a:t>
            </a:r>
          </a:p>
        </p:txBody>
      </p:sp>
      <p:sp>
        <p:nvSpPr>
          <p:cNvPr id="7" name="">
            <a:extLst xmlns:a="http://schemas.openxmlformats.org/drawingml/2006/main">
              <a:ext uri="{FF2B5EF4-FFF2-40B4-BE49-F238E27FC236}">
                <a16:creationId xmlns:a16="http://schemas.microsoft.com/office/drawing/2014/main" id="{50045501-DAB8-457D-A8DE-75DEC52E3B16}"/>
              </a:ext>
            </a:extLst>
          </p:cNvPr>
          <p:cNvSpPr>
            <a:spLocks xmlns:a="http://schemas.openxmlformats.org/drawingml/2006/main" noGrp="1"/>
          </p:cNvSpPr>
          <p:nvPr/>
        </p:nvSpPr>
        <p:spPr>
          <a:xfrm xmlns:a="http://schemas.openxmlformats.org/drawingml/2006/main">
            <a:off x="717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Prior year</a:t>
            </a:r>
          </a:p>
        </p:txBody>
      </p:sp>
      <p:sp>
        <p:nvSpPr>
          <p:cNvPr id="8" name="">
            <a:extLst xmlns:a="http://schemas.openxmlformats.org/drawingml/2006/main">
              <a:ext uri="{FF2B5EF4-FFF2-40B4-BE49-F238E27FC236}">
                <a16:creationId xmlns:a16="http://schemas.microsoft.com/office/drawing/2014/main" id="{D8963D35-FB3B-4871-B4DB-11AAC1A58325}"/>
              </a:ext>
            </a:extLst>
          </p:cNvPr>
          <p:cNvSpPr>
            <a:spLocks xmlns:a="http://schemas.openxmlformats.org/drawingml/2006/main" noGrp="1"/>
          </p:cNvSpPr>
          <p:nvPr/>
        </p:nvSpPr>
        <p:spPr>
          <a:xfrm xmlns:a="http://schemas.openxmlformats.org/drawingml/2006/main">
            <a:off x="2045208" y="3359235"/>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9" name="">
            <a:extLst xmlns:a="http://schemas.openxmlformats.org/drawingml/2006/main">
              <a:ext uri="{FF2B5EF4-FFF2-40B4-BE49-F238E27FC236}">
                <a16:creationId xmlns:a16="http://schemas.microsoft.com/office/drawing/2014/main" id="{05335563-7662-4EA1-B05D-61FFB7F1DBBB}"/>
              </a:ext>
            </a:extLst>
          </p:cNvPr>
          <p:cNvSpPr>
            <a:spLocks xmlns:a="http://schemas.openxmlformats.org/drawingml/2006/main" noGrp="1"/>
          </p:cNvSpPr>
          <p:nvPr/>
        </p:nvSpPr>
        <p:spPr>
          <a:xfrm xmlns:a="http://schemas.openxmlformats.org/drawingml/2006/main">
            <a:off x="2831592" y="2795380"/>
            <a:ext cx="1042416" cy="563855"/>
          </a:xfrm>
          <a:prstGeom xmlns:a="http://schemas.openxmlformats.org/drawingml/2006/main" prst="rect">
            <a:avLst/>
          </a:prstGeom>
          <a:solidFill xmlns:a="http://schemas.openxmlformats.org/drawingml/2006/main">
            <a:srgbClr val="7854B8"/>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348D9C3A-862B-4E95-BA85-04FF5F4DC047}"/>
              </a:ext>
            </a:extLst>
          </p:cNvPr>
          <p:cNvSpPr>
            <a:spLocks xmlns:a="http://schemas.openxmlformats.org/drawingml/2006/main" noGrp="1"/>
          </p:cNvSpPr>
          <p:nvPr/>
        </p:nvSpPr>
        <p:spPr>
          <a:xfrm xmlns:a="http://schemas.openxmlformats.org/drawingml/2006/main">
            <a:off x="26601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+6m</a:t>
            </a:r>
          </a:p>
        </p:txBody>
      </p:sp>
      <p:sp>
        <p:nvSpPr>
          <p:cNvPr id="11" name="">
            <a:extLst xmlns:a="http://schemas.openxmlformats.org/drawingml/2006/main">
              <a:ext uri="{FF2B5EF4-FFF2-40B4-BE49-F238E27FC236}">
                <a16:creationId xmlns:a16="http://schemas.microsoft.com/office/drawing/2014/main" id="{AC5F1D8D-811A-45CC-9D3D-8748F9A8A494}"/>
              </a:ext>
            </a:extLst>
          </p:cNvPr>
          <p:cNvSpPr>
            <a:spLocks xmlns:a="http://schemas.openxmlformats.org/drawingml/2006/main" noGrp="1"/>
          </p:cNvSpPr>
          <p:nvPr/>
        </p:nvSpPr>
        <p:spPr>
          <a:xfrm xmlns:a="http://schemas.openxmlformats.org/drawingml/2006/main">
            <a:off x="25458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Revenue</a:t>
            </a:r>
          </a:p>
        </p:txBody>
      </p:sp>
      <p:sp>
        <p:nvSpPr>
          <p:cNvPr id="12" name="">
            <a:extLst xmlns:a="http://schemas.openxmlformats.org/drawingml/2006/main">
              <a:ext uri="{FF2B5EF4-FFF2-40B4-BE49-F238E27FC236}">
                <a16:creationId xmlns:a16="http://schemas.microsoft.com/office/drawing/2014/main" id="{D75FBA5A-2365-4C15-A7A0-D55C91049545}"/>
              </a:ext>
            </a:extLst>
          </p:cNvPr>
          <p:cNvSpPr>
            <a:spLocks xmlns:a="http://schemas.openxmlformats.org/drawingml/2006/main" noGrp="1"/>
          </p:cNvSpPr>
          <p:nvPr/>
        </p:nvSpPr>
        <p:spPr>
          <a:xfrm xmlns:a="http://schemas.openxmlformats.org/drawingml/2006/main">
            <a:off x="3874008" y="2795380"/>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13" name="">
            <a:extLst xmlns:a="http://schemas.openxmlformats.org/drawingml/2006/main">
              <a:ext uri="{FF2B5EF4-FFF2-40B4-BE49-F238E27FC236}">
                <a16:creationId xmlns:a16="http://schemas.microsoft.com/office/drawing/2014/main" id="{27060D7D-5D07-4DAE-8832-C80B7A7E522A}"/>
              </a:ext>
            </a:extLst>
          </p:cNvPr>
          <p:cNvSpPr>
            <a:spLocks xmlns:a="http://schemas.openxmlformats.org/drawingml/2006/main" noGrp="1"/>
          </p:cNvSpPr>
          <p:nvPr/>
        </p:nvSpPr>
        <p:spPr>
          <a:xfrm xmlns:a="http://schemas.openxmlformats.org/drawingml/2006/main">
            <a:off x="4660392" y="2795380"/>
            <a:ext cx="1042416" cy="281927"/>
          </a:xfrm>
          <a:prstGeom xmlns:a="http://schemas.openxmlformats.org/drawingml/2006/main" prst="rect">
            <a:avLst/>
          </a:prstGeom>
          <a:solidFill xmlns:a="http://schemas.openxmlformats.org/drawingml/2006/main">
            <a:srgbClr val="B67751"/>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C3FCEC84-9180-46B3-96C2-1C02EC48FFCD}"/>
              </a:ext>
            </a:extLst>
          </p:cNvPr>
          <p:cNvSpPr>
            <a:spLocks xmlns:a="http://schemas.openxmlformats.org/drawingml/2006/main" noGrp="1"/>
          </p:cNvSpPr>
          <p:nvPr/>
        </p:nvSpPr>
        <p:spPr>
          <a:xfrm xmlns:a="http://schemas.openxmlformats.org/drawingml/2006/main">
            <a:off x="44889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-3m</a:t>
            </a:r>
          </a:p>
        </p:txBody>
      </p:sp>
      <p:sp>
        <p:nvSpPr>
          <p:cNvPr id="15" name="">
            <a:extLst xmlns:a="http://schemas.openxmlformats.org/drawingml/2006/main">
              <a:ext uri="{FF2B5EF4-FFF2-40B4-BE49-F238E27FC236}">
                <a16:creationId xmlns:a16="http://schemas.microsoft.com/office/drawing/2014/main" id="{44524CA3-6526-4F4F-9C26-C7360E106E34}"/>
              </a:ext>
            </a:extLst>
          </p:cNvPr>
          <p:cNvSpPr>
            <a:spLocks xmlns:a="http://schemas.openxmlformats.org/drawingml/2006/main" noGrp="1"/>
          </p:cNvSpPr>
          <p:nvPr/>
        </p:nvSpPr>
        <p:spPr>
          <a:xfrm xmlns:a="http://schemas.openxmlformats.org/drawingml/2006/main">
            <a:off x="43746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Materials</a:t>
            </a:r>
          </a:p>
        </p:txBody>
      </p:sp>
      <p:sp>
        <p:nvSpPr>
          <p:cNvPr id="16" name="">
            <a:extLst xmlns:a="http://schemas.openxmlformats.org/drawingml/2006/main">
              <a:ext uri="{FF2B5EF4-FFF2-40B4-BE49-F238E27FC236}">
                <a16:creationId xmlns:a16="http://schemas.microsoft.com/office/drawing/2014/main" id="{3D35B158-7D8D-4620-81A9-EB8FD5A3498C}"/>
              </a:ext>
            </a:extLst>
          </p:cNvPr>
          <p:cNvSpPr>
            <a:spLocks xmlns:a="http://schemas.openxmlformats.org/drawingml/2006/main" noGrp="1"/>
          </p:cNvSpPr>
          <p:nvPr/>
        </p:nvSpPr>
        <p:spPr>
          <a:xfrm xmlns:a="http://schemas.openxmlformats.org/drawingml/2006/main">
            <a:off x="5702808" y="3077308"/>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17" name="">
            <a:extLst xmlns:a="http://schemas.openxmlformats.org/drawingml/2006/main">
              <a:ext uri="{FF2B5EF4-FFF2-40B4-BE49-F238E27FC236}">
                <a16:creationId xmlns:a16="http://schemas.microsoft.com/office/drawing/2014/main" id="{06D3203C-CAE7-47B3-990C-A2B635CFF36D}"/>
              </a:ext>
            </a:extLst>
          </p:cNvPr>
          <p:cNvSpPr>
            <a:spLocks xmlns:a="http://schemas.openxmlformats.org/drawingml/2006/main" noGrp="1"/>
          </p:cNvSpPr>
          <p:nvPr/>
        </p:nvSpPr>
        <p:spPr>
          <a:xfrm xmlns:a="http://schemas.openxmlformats.org/drawingml/2006/main">
            <a:off x="6489192" y="3077308"/>
            <a:ext cx="1042416" cy="187952"/>
          </a:xfrm>
          <a:prstGeom xmlns:a="http://schemas.openxmlformats.org/drawingml/2006/main" prst="rect">
            <a:avLst/>
          </a:prstGeom>
          <a:solidFill xmlns:a="http://schemas.openxmlformats.org/drawingml/2006/main">
            <a:srgbClr val="B67751"/>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C697A1DA-B59F-459D-8C1B-8D17247DED99}"/>
              </a:ext>
            </a:extLst>
          </p:cNvPr>
          <p:cNvSpPr>
            <a:spLocks xmlns:a="http://schemas.openxmlformats.org/drawingml/2006/main" noGrp="1"/>
          </p:cNvSpPr>
          <p:nvPr/>
        </p:nvSpPr>
        <p:spPr>
          <a:xfrm xmlns:a="http://schemas.openxmlformats.org/drawingml/2006/main">
            <a:off x="6317742" y="2715358"/>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-2m</a:t>
            </a:r>
          </a:p>
        </p:txBody>
      </p:sp>
      <p:sp>
        <p:nvSpPr>
          <p:cNvPr id="19" name="">
            <a:extLst xmlns:a="http://schemas.openxmlformats.org/drawingml/2006/main">
              <a:ext uri="{FF2B5EF4-FFF2-40B4-BE49-F238E27FC236}">
                <a16:creationId xmlns:a16="http://schemas.microsoft.com/office/drawing/2014/main" id="{0DC235B7-EA36-4604-BC92-946D43A321A5}"/>
              </a:ext>
            </a:extLst>
          </p:cNvPr>
          <p:cNvSpPr>
            <a:spLocks xmlns:a="http://schemas.openxmlformats.org/drawingml/2006/main" noGrp="1"/>
          </p:cNvSpPr>
          <p:nvPr/>
        </p:nvSpPr>
        <p:spPr>
          <a:xfrm xmlns:a="http://schemas.openxmlformats.org/drawingml/2006/main">
            <a:off x="62034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People</a:t>
            </a:r>
          </a:p>
        </p:txBody>
      </p:sp>
      <p:sp>
        <p:nvSpPr>
          <p:cNvPr id="20" name="">
            <a:extLst xmlns:a="http://schemas.openxmlformats.org/drawingml/2006/main">
              <a:ext uri="{FF2B5EF4-FFF2-40B4-BE49-F238E27FC236}">
                <a16:creationId xmlns:a16="http://schemas.microsoft.com/office/drawing/2014/main" id="{34864F35-BC33-406E-921E-F69A9D95EF4A}"/>
              </a:ext>
            </a:extLst>
          </p:cNvPr>
          <p:cNvSpPr>
            <a:spLocks xmlns:a="http://schemas.openxmlformats.org/drawingml/2006/main" noGrp="1"/>
          </p:cNvSpPr>
          <p:nvPr/>
        </p:nvSpPr>
        <p:spPr>
          <a:xfrm xmlns:a="http://schemas.openxmlformats.org/drawingml/2006/main">
            <a:off x="7531608" y="3265259"/>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21" name="">
            <a:extLst xmlns:a="http://schemas.openxmlformats.org/drawingml/2006/main">
              <a:ext uri="{FF2B5EF4-FFF2-40B4-BE49-F238E27FC236}">
                <a16:creationId xmlns:a16="http://schemas.microsoft.com/office/drawing/2014/main" id="{E085B2FA-AE03-418A-9DE4-D830C78EE2DD}"/>
              </a:ext>
            </a:extLst>
          </p:cNvPr>
          <p:cNvSpPr>
            <a:spLocks xmlns:a="http://schemas.openxmlformats.org/drawingml/2006/main" noGrp="1"/>
          </p:cNvSpPr>
          <p:nvPr/>
        </p:nvSpPr>
        <p:spPr>
          <a:xfrm xmlns:a="http://schemas.openxmlformats.org/drawingml/2006/main">
            <a:off x="8317992" y="3171283"/>
            <a:ext cx="1042416" cy="93976"/>
          </a:xfrm>
          <a:prstGeom xmlns:a="http://schemas.openxmlformats.org/drawingml/2006/main" prst="rect">
            <a:avLst/>
          </a:prstGeom>
          <a:solidFill xmlns:a="http://schemas.openxmlformats.org/drawingml/2006/main">
            <a:srgbClr val="7854B8"/>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726F57F1-80BC-40D3-9254-5B3F6F4AE37B}"/>
              </a:ext>
            </a:extLst>
          </p:cNvPr>
          <p:cNvSpPr>
            <a:spLocks xmlns:a="http://schemas.openxmlformats.org/drawingml/2006/main" noGrp="1"/>
          </p:cNvSpPr>
          <p:nvPr/>
        </p:nvSpPr>
        <p:spPr>
          <a:xfrm xmlns:a="http://schemas.openxmlformats.org/drawingml/2006/main">
            <a:off x="8146542" y="2809333"/>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+1m</a:t>
            </a:r>
          </a:p>
        </p:txBody>
      </p:sp>
      <p:sp>
        <p:nvSpPr>
          <p:cNvPr id="23" name="">
            <a:extLst xmlns:a="http://schemas.openxmlformats.org/drawingml/2006/main">
              <a:ext uri="{FF2B5EF4-FFF2-40B4-BE49-F238E27FC236}">
                <a16:creationId xmlns:a16="http://schemas.microsoft.com/office/drawing/2014/main" id="{17159524-5397-43B6-A543-FBB929C53B7F}"/>
              </a:ext>
            </a:extLst>
          </p:cNvPr>
          <p:cNvSpPr>
            <a:spLocks xmlns:a="http://schemas.openxmlformats.org/drawingml/2006/main" noGrp="1"/>
          </p:cNvSpPr>
          <p:nvPr/>
        </p:nvSpPr>
        <p:spPr>
          <a:xfrm xmlns:a="http://schemas.openxmlformats.org/drawingml/2006/main">
            <a:off x="80322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Other</a:t>
            </a:r>
          </a:p>
        </p:txBody>
      </p:sp>
      <p:sp>
        <p:nvSpPr>
          <p:cNvPr id="24" name="">
            <a:extLst xmlns:a="http://schemas.openxmlformats.org/drawingml/2006/main">
              <a:ext uri="{FF2B5EF4-FFF2-40B4-BE49-F238E27FC236}">
                <a16:creationId xmlns:a16="http://schemas.microsoft.com/office/drawing/2014/main" id="{0228502C-74AD-4387-A50C-A5BD5D9EF4A8}"/>
              </a:ext>
            </a:extLst>
          </p:cNvPr>
          <p:cNvSpPr>
            <a:spLocks xmlns:a="http://schemas.openxmlformats.org/drawingml/2006/main" noGrp="1"/>
          </p:cNvSpPr>
          <p:nvPr/>
        </p:nvSpPr>
        <p:spPr>
          <a:xfrm xmlns:a="http://schemas.openxmlformats.org/drawingml/2006/main">
            <a:off x="9360408" y="3171283"/>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25" name="">
            <a:extLst xmlns:a="http://schemas.openxmlformats.org/drawingml/2006/main">
              <a:ext uri="{FF2B5EF4-FFF2-40B4-BE49-F238E27FC236}">
                <a16:creationId xmlns:a16="http://schemas.microsoft.com/office/drawing/2014/main" id="{72774782-90C6-4883-B5DA-0CA69217CDF9}"/>
              </a:ext>
            </a:extLst>
          </p:cNvPr>
          <p:cNvSpPr>
            <a:spLocks xmlns:a="http://schemas.openxmlformats.org/drawingml/2006/main" noGrp="1"/>
          </p:cNvSpPr>
          <p:nvPr/>
        </p:nvSpPr>
        <p:spPr>
          <a:xfrm xmlns:a="http://schemas.openxmlformats.org/drawingml/2006/main">
            <a:off x="10146792" y="3171283"/>
            <a:ext cx="1042416" cy="2067467"/>
          </a:xfrm>
          <a:prstGeom xmlns:a="http://schemas.openxmlformats.org/drawingml/2006/main" prst="rect">
            <a:avLst/>
          </a:prstGeom>
          <a:solidFill xmlns:a="http://schemas.openxmlformats.org/drawingml/2006/main">
            <a:srgbClr val="21172D"/>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7C9F5540-7538-4B16-A4DA-BC1E936F4779}"/>
              </a:ext>
            </a:extLst>
          </p:cNvPr>
          <p:cNvSpPr>
            <a:spLocks xmlns:a="http://schemas.openxmlformats.org/drawingml/2006/main" noGrp="1"/>
          </p:cNvSpPr>
          <p:nvPr/>
        </p:nvSpPr>
        <p:spPr>
          <a:xfrm xmlns:a="http://schemas.openxmlformats.org/drawingml/2006/main">
            <a:off x="9975342" y="2809333"/>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22m</a:t>
            </a:r>
          </a:p>
        </p:txBody>
      </p:sp>
      <p:sp>
        <p:nvSpPr>
          <p:cNvPr id="27" name="">
            <a:extLst xmlns:a="http://schemas.openxmlformats.org/drawingml/2006/main">
              <a:ext uri="{FF2B5EF4-FFF2-40B4-BE49-F238E27FC236}">
                <a16:creationId xmlns:a16="http://schemas.microsoft.com/office/drawing/2014/main" id="{1E9D321C-385A-47BB-94FB-A266146AB0AE}"/>
              </a:ext>
            </a:extLst>
          </p:cNvPr>
          <p:cNvSpPr>
            <a:spLocks xmlns:a="http://schemas.openxmlformats.org/drawingml/2006/main" noGrp="1"/>
          </p:cNvSpPr>
          <p:nvPr/>
        </p:nvSpPr>
        <p:spPr>
          <a:xfrm xmlns:a="http://schemas.openxmlformats.org/drawingml/2006/main">
            <a:off x="9861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Current</a:t>
            </a:r>
          </a:p>
        </p:txBody>
      </p:sp>
      <p:sp>
        <p:nvSpPr>
          <p:cNvPr id="28" name="">
            <a:extLst xmlns:a="http://schemas.openxmlformats.org/drawingml/2006/main">
              <a:ext uri="{FF2B5EF4-FFF2-40B4-BE49-F238E27FC236}">
                <a16:creationId xmlns:a16="http://schemas.microsoft.com/office/drawing/2014/main" id="{EF45F984-3B6B-4BE7-B627-24E1ADDB8C74}"/>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21172D"/>
                </a:solidFill>
                <a:latin typeface="Helvetica Neue"/>
                <a:ea typeface="Helvetica Neue"/>
                <a:cs typeface="Helvetica Neue"/>
              </a:defRPr>
            </a:pPr>
            <a:r>
              <a:rPr sz="1950" b="1">
                <a:solidFill>
                  <a:srgbClr val="21172D"/>
                </a:solidFill>
                <a:latin typeface="Helvetica Neue"/>
                <a:ea typeface="Helvetica Neue"/>
                <a:cs typeface="Helvetica Neue"/>
              </a:rPr>
              <a:t>20 + 6 - 3 - 2 + 1 = 22</a:t>
            </a:r>
          </a:p>
        </p:txBody>
      </p:sp>
      <p:sp>
        <p:nvSpPr>
          <p:cNvPr id="29" name="">
            <a:extLst xmlns:a="http://schemas.openxmlformats.org/drawingml/2006/main">
              <a:ext uri="{FF2B5EF4-FFF2-40B4-BE49-F238E27FC236}">
                <a16:creationId xmlns:a16="http://schemas.microsoft.com/office/drawing/2014/main" id="{2AE528D0-A16F-41EF-8625-7639EE360D0F}"/>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776B83"/>
                </a:solidFill>
                <a:latin typeface="Helvetica Neue"/>
                <a:ea typeface="Helvetica Neue"/>
                <a:cs typeface="Helvetica Neue"/>
              </a:defRPr>
            </a:pPr>
            <a:r>
              <a:rPr sz="1200" b="0">
                <a:solidFill>
                  <a:srgbClr val="776B83"/>
                </a:solidFill>
                <a:latin typeface="Helvetica Neue"/>
                <a:ea typeface="Helvetica Neue"/>
                <a:cs typeface="Helvetica Neue"/>
              </a:rPr>
              <a:t>Illustrative example. Replace assumptions and evidence before use.</a:t>
            </a:r>
          </a:p>
        </p:txBody>
      </p:sp>
      <p:sp>
        <p:nvSpPr>
          <p:cNvPr id="30" name="">
            <a:extLst xmlns:a="http://schemas.openxmlformats.org/drawingml/2006/main">
              <a:ext uri="{FF2B5EF4-FFF2-40B4-BE49-F238E27FC236}">
                <a16:creationId xmlns:a16="http://schemas.microsoft.com/office/drawing/2014/main" id="{36FC7BE1-BA7C-44C8-A331-54B4A5F9FE19}"/>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1172D"/>
                </a:solidFill>
                <a:latin typeface="Helvetica Neue"/>
                <a:ea typeface="Helvetica Neue"/>
                <a:cs typeface="Helvetica Neue"/>
              </a:defRPr>
            </a:pPr>
            <a:r>
              <a:rPr sz="1350" b="1">
                <a:solidFill>
                  <a:srgbClr val="21172D"/>
                </a:solidFill>
                <a:latin typeface="Helvetica Neue"/>
                <a:ea typeface="Helvetica Neue"/>
                <a:cs typeface="Helvetica Neue"/>
              </a:rPr>
              <a:t>oria.one</a:t>
            </a:r>
          </a:p>
        </p:txBody>
      </p:sp>
    </p:spTree>
    <p:extLst>
      <p:ext uri="{BB962C8B-B14F-4D97-AF65-F5344CB8AC3E}">
        <p14:creationId xmlns:p14="http://schemas.microsoft.com/office/powerpoint/2010/main" val="23265407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2026-09-08T22:22:52.5640000Z</dcterms:created>
  <dcterms:modified xsi:type="dcterms:W3CDTF">2026-09-08T22:22:52.5640000Z</dcterms:modified>
</coreProperties>
</file>